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2"/>
  </p:notesMasterIdLst>
  <p:handoutMasterIdLst>
    <p:handoutMasterId r:id="rId43"/>
  </p:handoutMasterIdLst>
  <p:sldIdLst>
    <p:sldId id="256" r:id="rId2"/>
    <p:sldId id="1037" r:id="rId3"/>
    <p:sldId id="1092" r:id="rId4"/>
    <p:sldId id="1093" r:id="rId5"/>
    <p:sldId id="1038" r:id="rId6"/>
    <p:sldId id="1062" r:id="rId7"/>
    <p:sldId id="1063" r:id="rId8"/>
    <p:sldId id="1076" r:id="rId9"/>
    <p:sldId id="1077" r:id="rId10"/>
    <p:sldId id="1078" r:id="rId11"/>
    <p:sldId id="1069" r:id="rId12"/>
    <p:sldId id="1080" r:id="rId13"/>
    <p:sldId id="1066" r:id="rId14"/>
    <p:sldId id="1081" r:id="rId15"/>
    <p:sldId id="1082" r:id="rId16"/>
    <p:sldId id="1084" r:id="rId17"/>
    <p:sldId id="1085" r:id="rId18"/>
    <p:sldId id="1088" r:id="rId19"/>
    <p:sldId id="1090" r:id="rId20"/>
    <p:sldId id="1074" r:id="rId21"/>
    <p:sldId id="1040" r:id="rId22"/>
    <p:sldId id="1044" r:id="rId23"/>
    <p:sldId id="1046" r:id="rId24"/>
    <p:sldId id="1045" r:id="rId25"/>
    <p:sldId id="1055" r:id="rId26"/>
    <p:sldId id="1054" r:id="rId27"/>
    <p:sldId id="1052" r:id="rId28"/>
    <p:sldId id="1056" r:id="rId29"/>
    <p:sldId id="1057" r:id="rId30"/>
    <p:sldId id="1058" r:id="rId31"/>
    <p:sldId id="1043" r:id="rId32"/>
    <p:sldId id="1059" r:id="rId33"/>
    <p:sldId id="1060" r:id="rId34"/>
    <p:sldId id="1049" r:id="rId35"/>
    <p:sldId id="836" r:id="rId36"/>
    <p:sldId id="1061" r:id="rId37"/>
    <p:sldId id="976" r:id="rId38"/>
    <p:sldId id="719" r:id="rId39"/>
    <p:sldId id="1091" r:id="rId40"/>
    <p:sldId id="1075"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userDrawn="1">
          <p15:clr>
            <a:srgbClr val="A4A3A4"/>
          </p15:clr>
        </p15:guide>
        <p15:guide id="2" pos="3908" userDrawn="1">
          <p15:clr>
            <a:srgbClr val="A4A3A4"/>
          </p15:clr>
        </p15:guide>
        <p15:guide id="3" pos="749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73AB"/>
    <a:srgbClr val="D9EFF4"/>
    <a:srgbClr val="FFD400"/>
    <a:srgbClr val="009DAB"/>
    <a:srgbClr val="F35744"/>
    <a:srgbClr val="FF8400"/>
    <a:srgbClr val="3371B5"/>
    <a:srgbClr val="132343"/>
    <a:srgbClr val="EB9844"/>
    <a:srgbClr val="0049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78"/>
    <p:restoredTop sz="86599"/>
  </p:normalViewPr>
  <p:slideViewPr>
    <p:cSldViewPr snapToGrid="0" snapToObjects="1">
      <p:cViewPr varScale="1">
        <p:scale>
          <a:sx n="105" d="100"/>
          <a:sy n="105" d="100"/>
        </p:scale>
        <p:origin x="680" y="200"/>
      </p:cViewPr>
      <p:guideLst>
        <p:guide orient="horz" pos="663"/>
        <p:guide pos="3908"/>
        <p:guide pos="7491"/>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80" d="100"/>
        <a:sy n="80" d="100"/>
      </p:scale>
      <p:origin x="0" y="0"/>
    </p:cViewPr>
  </p:sorterViewPr>
  <p:notesViewPr>
    <p:cSldViewPr snapToGrid="0" snapToObjects="1" showGuides="1">
      <p:cViewPr varScale="1">
        <p:scale>
          <a:sx n="122" d="100"/>
          <a:sy n="122" d="100"/>
        </p:scale>
        <p:origin x="507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B9FD89-507A-F546-9614-17424B1ED8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D382BF24-DFE6-CC4D-B1E3-13DA2E6E44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EDD3A2-F31D-DB41-AA5E-CEBC7463E0D9}" type="datetimeFigureOut">
              <a:rPr kumimoji="1" lang="zh-CN" altLang="en-US" smtClean="0"/>
              <a:t>2023/5/19</a:t>
            </a:fld>
            <a:endParaRPr kumimoji="1" lang="zh-CN" altLang="en-US"/>
          </a:p>
        </p:txBody>
      </p:sp>
      <p:sp>
        <p:nvSpPr>
          <p:cNvPr id="4" name="页脚占位符 3">
            <a:extLst>
              <a:ext uri="{FF2B5EF4-FFF2-40B4-BE49-F238E27FC236}">
                <a16:creationId xmlns:a16="http://schemas.microsoft.com/office/drawing/2014/main" id="{47F4992B-2046-2F47-B6FE-32D833B253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05567468-04D3-E243-9E95-97D3158805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0628D5-AC28-944C-B0A5-10EDBAFBF5FB}" type="slidenum">
              <a:rPr kumimoji="1" lang="zh-CN" altLang="en-US" smtClean="0"/>
              <a:t>‹#›</a:t>
            </a:fld>
            <a:endParaRPr kumimoji="1" lang="zh-CN" altLang="en-US"/>
          </a:p>
        </p:txBody>
      </p:sp>
    </p:spTree>
    <p:extLst>
      <p:ext uri="{BB962C8B-B14F-4D97-AF65-F5344CB8AC3E}">
        <p14:creationId xmlns:p14="http://schemas.microsoft.com/office/powerpoint/2010/main" val="2808275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D6639-0578-6E42-B55E-BCDA081A27F1}" type="datetimeFigureOut">
              <a:rPr kumimoji="1" lang="zh-CN" altLang="en-US" smtClean="0"/>
              <a:t>2023/5/19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88EF3-08BF-D744-AABE-825859827C29}" type="slidenum">
              <a:rPr kumimoji="1" lang="zh-CN" altLang="en-US" smtClean="0"/>
              <a:t>‹#›</a:t>
            </a:fld>
            <a:endParaRPr kumimoji="1" lang="zh-CN" altLang="en-US"/>
          </a:p>
        </p:txBody>
      </p:sp>
    </p:spTree>
    <p:extLst>
      <p:ext uri="{BB962C8B-B14F-4D97-AF65-F5344CB8AC3E}">
        <p14:creationId xmlns:p14="http://schemas.microsoft.com/office/powerpoint/2010/main" val="3554625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a:t>
            </a:fld>
            <a:endParaRPr kumimoji="1" lang="zh-CN" altLang="en-US"/>
          </a:p>
        </p:txBody>
      </p:sp>
    </p:spTree>
    <p:extLst>
      <p:ext uri="{BB962C8B-B14F-4D97-AF65-F5344CB8AC3E}">
        <p14:creationId xmlns:p14="http://schemas.microsoft.com/office/powerpoint/2010/main" val="17480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27</a:t>
            </a:fld>
            <a:endParaRPr kumimoji="1" lang="zh-CN" altLang="en-US"/>
          </a:p>
        </p:txBody>
      </p:sp>
    </p:spTree>
    <p:extLst>
      <p:ext uri="{BB962C8B-B14F-4D97-AF65-F5344CB8AC3E}">
        <p14:creationId xmlns:p14="http://schemas.microsoft.com/office/powerpoint/2010/main" val="429614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28</a:t>
            </a:fld>
            <a:endParaRPr kumimoji="1" lang="zh-CN" altLang="en-US"/>
          </a:p>
        </p:txBody>
      </p:sp>
    </p:spTree>
    <p:extLst>
      <p:ext uri="{BB962C8B-B14F-4D97-AF65-F5344CB8AC3E}">
        <p14:creationId xmlns:p14="http://schemas.microsoft.com/office/powerpoint/2010/main" val="119778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29</a:t>
            </a:fld>
            <a:endParaRPr kumimoji="1" lang="zh-CN" altLang="en-US"/>
          </a:p>
        </p:txBody>
      </p:sp>
    </p:spTree>
    <p:extLst>
      <p:ext uri="{BB962C8B-B14F-4D97-AF65-F5344CB8AC3E}">
        <p14:creationId xmlns:p14="http://schemas.microsoft.com/office/powerpoint/2010/main" val="168361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32</a:t>
            </a:fld>
            <a:endParaRPr kumimoji="1" lang="zh-CN" altLang="en-US"/>
          </a:p>
        </p:txBody>
      </p:sp>
    </p:spTree>
    <p:extLst>
      <p:ext uri="{BB962C8B-B14F-4D97-AF65-F5344CB8AC3E}">
        <p14:creationId xmlns:p14="http://schemas.microsoft.com/office/powerpoint/2010/main" val="1818969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鲍里斯</a:t>
            </a:r>
            <a:r>
              <a:rPr kumimoji="1" lang="en-US" altLang="zh-CN" dirty="0"/>
              <a:t>·</a:t>
            </a:r>
            <a:r>
              <a:rPr kumimoji="1" lang="zh-CN" altLang="en-US" dirty="0"/>
              <a:t>埃尔达格森</a:t>
            </a:r>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33</a:t>
            </a:fld>
            <a:endParaRPr kumimoji="1" lang="zh-CN" altLang="en-US"/>
          </a:p>
        </p:txBody>
      </p:sp>
    </p:spTree>
    <p:extLst>
      <p:ext uri="{BB962C8B-B14F-4D97-AF65-F5344CB8AC3E}">
        <p14:creationId xmlns:p14="http://schemas.microsoft.com/office/powerpoint/2010/main" val="708299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88EF3-08BF-D744-AABE-825859827C29}"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04822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88EF3-08BF-D744-AABE-825859827C29}"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4057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88EF3-08BF-D744-AABE-825859827C29}"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446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汉斯</a:t>
            </a:r>
            <a:r>
              <a:rPr kumimoji="1" lang="en-US" altLang="zh-CN" dirty="0"/>
              <a:t>·</a:t>
            </a:r>
            <a:r>
              <a:rPr kumimoji="1" lang="zh-CN" altLang="en-US" dirty="0"/>
              <a:t>莫拉维克</a:t>
            </a:r>
            <a:r>
              <a:rPr kumimoji="1" lang="en-US" altLang="zh-CN" dirty="0"/>
              <a:t> </a:t>
            </a:r>
            <a:r>
              <a:rPr kumimoji="1" lang="zh-CN" altLang="en-US" dirty="0"/>
              <a:t>卡内基梅隆大学移动机器人实验室主任</a:t>
            </a:r>
            <a:r>
              <a:rPr kumimoji="1" lang="en-US" altLang="zh-CN" dirty="0"/>
              <a:t> </a:t>
            </a:r>
            <a:r>
              <a:rPr kumimoji="1" lang="zh-CN" altLang="en-US" dirty="0"/>
              <a:t>未来主义者</a:t>
            </a:r>
            <a:endParaRPr kumimoji="1" lang="en-US" altLang="zh-CN" dirty="0"/>
          </a:p>
          <a:p>
            <a:endParaRPr kumimoji="1" lang="en-US" altLang="zh-CN" dirty="0"/>
          </a:p>
          <a:p>
            <a:endParaRPr kumimoji="1" lang="en-US" altLang="zh-CN" dirty="0"/>
          </a:p>
          <a:p>
            <a:endParaRPr kumimoji="1" lang="en-US" altLang="zh-CN" dirty="0"/>
          </a:p>
          <a:p>
            <a:r>
              <a:rPr kumimoji="1" lang="zh-CN" altLang="en-US" dirty="0"/>
              <a:t>那现在就让我来带领大家更深入地了解我们的研究</a:t>
            </a:r>
            <a:endParaRPr kumimoji="1" lang="en-US" altLang="zh-CN" dirty="0"/>
          </a:p>
          <a:p>
            <a:endParaRPr kumimoji="1" lang="en-US" altLang="zh-CN" dirty="0"/>
          </a:p>
          <a:p>
            <a:r>
              <a:rPr kumimoji="1" lang="zh-CN" altLang="en-US" dirty="0"/>
              <a:t>不过，在开始之前，我想先让大家思考一个问题</a:t>
            </a:r>
            <a:endParaRPr kumimoji="1" lang="en-US" altLang="zh-CN" dirty="0"/>
          </a:p>
          <a:p>
            <a:endParaRPr kumimoji="1" lang="en-US" altLang="zh-CN" dirty="0"/>
          </a:p>
          <a:p>
            <a:r>
              <a:rPr kumimoji="1" lang="zh-CN" altLang="en-US" dirty="0"/>
              <a:t>那就是当下，</a:t>
            </a:r>
            <a:r>
              <a:rPr kumimoji="1" lang="en-US" altLang="zh-CN" dirty="0"/>
              <a:t>AI</a:t>
            </a:r>
            <a:r>
              <a:rPr kumimoji="1" lang="zh-CN" altLang="en-US" dirty="0"/>
              <a:t>的能力到底发展到什么样的程度，</a:t>
            </a:r>
            <a:r>
              <a:rPr kumimoji="1" lang="en-US" altLang="zh-CN" dirty="0"/>
              <a:t>AI</a:t>
            </a:r>
            <a:r>
              <a:rPr kumimoji="1" lang="zh-CN" altLang="en-US" dirty="0"/>
              <a:t>是否在一些领域已经能够超越人类？</a:t>
            </a:r>
            <a:endParaRPr kumimoji="1" lang="en-US" altLang="zh-CN" dirty="0"/>
          </a:p>
          <a:p>
            <a:endParaRPr kumimoji="1" lang="en-US" altLang="zh-CN" dirty="0"/>
          </a:p>
          <a:p>
            <a:r>
              <a:rPr kumimoji="1" lang="zh-CN" altLang="en-US" dirty="0"/>
              <a:t>那为了深入这个问题，我想人工智能研究者汉斯莫拉维克所提出的人类能力地形图就是一个很好的思考的模型</a:t>
            </a:r>
            <a:endParaRPr kumimoji="1" lang="en-US" altLang="zh-CN" dirty="0"/>
          </a:p>
          <a:p>
            <a:endParaRPr kumimoji="1" lang="en-US" altLang="zh-CN" dirty="0"/>
          </a:p>
          <a:p>
            <a:r>
              <a:rPr kumimoji="1" lang="zh-CN" altLang="en-US" dirty="0"/>
              <a:t>在人类能力地形图中，汉斯莫拉维克将人工智能的能力比喻为如图所示的一个不断上涨的海平面。</a:t>
            </a:r>
            <a:endParaRPr kumimoji="1" lang="en-US" altLang="zh-CN" dirty="0"/>
          </a:p>
          <a:p>
            <a:endParaRPr kumimoji="1" lang="en-US" altLang="zh-CN" dirty="0"/>
          </a:p>
          <a:p>
            <a:r>
              <a:rPr kumimoji="1" lang="zh-CN" altLang="en-US" dirty="0"/>
              <a:t>而人类可以执行的各种不同的工作，被放置于不同的海拔高度。而海拔高度的大小，即可理解为这些工作被</a:t>
            </a:r>
            <a:r>
              <a:rPr kumimoji="1" lang="en-US" altLang="zh-CN" dirty="0"/>
              <a:t>AI</a:t>
            </a:r>
            <a:r>
              <a:rPr kumimoji="1" lang="zh-CN" altLang="en-US" dirty="0"/>
              <a:t>所超越的难易程度。</a:t>
            </a:r>
            <a:endParaRPr kumimoji="1" lang="en-US" altLang="zh-CN" dirty="0"/>
          </a:p>
          <a:p>
            <a:r>
              <a:rPr kumimoji="1" lang="zh-CN" altLang="en-US" dirty="0"/>
              <a:t>如果该工作所占据的海拔较高，那么我们可以认为其更不容易被</a:t>
            </a:r>
            <a:r>
              <a:rPr kumimoji="1" lang="en-US" altLang="zh-CN" dirty="0"/>
              <a:t>AI</a:t>
            </a:r>
            <a:r>
              <a:rPr kumimoji="1" lang="zh-CN" altLang="en-US" dirty="0"/>
              <a:t>所超越。例如这里的艺术和科学。</a:t>
            </a:r>
            <a:endParaRPr kumimoji="1" lang="en-US" altLang="zh-CN" dirty="0"/>
          </a:p>
          <a:p>
            <a:r>
              <a:rPr kumimoji="1" lang="zh-CN" altLang="en-US" dirty="0"/>
              <a:t>而如果一个工作其已经被</a:t>
            </a:r>
            <a:r>
              <a:rPr kumimoji="1" lang="en-US" altLang="zh-CN" dirty="0"/>
              <a:t>AI</a:t>
            </a:r>
            <a:r>
              <a:rPr kumimoji="1" lang="zh-CN" altLang="en-US" dirty="0"/>
              <a:t>能力的海平面所淹没，则代表着，对于这些工作，</a:t>
            </a:r>
            <a:r>
              <a:rPr kumimoji="1" lang="en-US" altLang="zh-CN" dirty="0"/>
              <a:t>AI</a:t>
            </a:r>
            <a:r>
              <a:rPr kumimoji="1" lang="zh-CN" altLang="en-US" dirty="0"/>
              <a:t>几乎已经完全超越了人类。</a:t>
            </a:r>
            <a:endParaRPr kumimoji="1" lang="en-US" altLang="zh-CN" dirty="0"/>
          </a:p>
          <a:p>
            <a:endParaRPr kumimoji="1" lang="en-US" altLang="zh-CN" dirty="0"/>
          </a:p>
          <a:p>
            <a:r>
              <a:rPr kumimoji="1" lang="zh-CN" altLang="en-US" dirty="0"/>
              <a:t>例如这里的国际象棋和围棋。人类顶尖的棋手分别在</a:t>
            </a:r>
            <a:r>
              <a:rPr kumimoji="1" lang="en-US" altLang="zh-CN" dirty="0"/>
              <a:t>1997</a:t>
            </a:r>
            <a:r>
              <a:rPr kumimoji="1" lang="zh-CN" altLang="en-US" dirty="0"/>
              <a:t>年被来自于</a:t>
            </a:r>
            <a:r>
              <a:rPr kumimoji="1" lang="en-US" altLang="zh-CN" dirty="0"/>
              <a:t>IBM</a:t>
            </a:r>
            <a:r>
              <a:rPr kumimoji="1" lang="zh-CN" altLang="en-US" dirty="0"/>
              <a:t>的深蓝人工智能和在</a:t>
            </a:r>
            <a:r>
              <a:rPr kumimoji="1" lang="en-US" altLang="zh-CN" dirty="0"/>
              <a:t>2017</a:t>
            </a:r>
            <a:r>
              <a:rPr kumimoji="1" lang="zh-CN" altLang="en-US" dirty="0"/>
              <a:t>年被来自于</a:t>
            </a:r>
            <a:r>
              <a:rPr kumimoji="1" lang="en-US" altLang="zh-CN" dirty="0"/>
              <a:t>DeepMind</a:t>
            </a:r>
            <a:r>
              <a:rPr kumimoji="1" lang="zh-CN" altLang="en-US" dirty="0"/>
              <a:t>的</a:t>
            </a:r>
            <a:r>
              <a:rPr kumimoji="1" lang="en-US" altLang="zh-CN" dirty="0"/>
              <a:t>AlphaGo</a:t>
            </a:r>
            <a:r>
              <a:rPr kumimoji="1" lang="zh-CN" altLang="en-US" dirty="0"/>
              <a:t>人工智能所击败。</a:t>
            </a:r>
            <a:endParaRPr kumimoji="1" lang="en-US" altLang="zh-CN" dirty="0"/>
          </a:p>
          <a:p>
            <a:endParaRPr kumimoji="1" lang="en-US" altLang="zh-CN" dirty="0"/>
          </a:p>
          <a:p>
            <a:r>
              <a:rPr kumimoji="1" lang="zh-CN" altLang="en-US" dirty="0"/>
              <a:t>当然，这里需要注意的是，人类能力地形图最早提出，实际上已经是在</a:t>
            </a:r>
            <a:r>
              <a:rPr kumimoji="1" lang="en-US" altLang="zh-CN" dirty="0"/>
              <a:t>2018</a:t>
            </a:r>
            <a:r>
              <a:rPr kumimoji="1" lang="zh-CN" altLang="en-US" dirty="0"/>
              <a:t>年，那现在已经是</a:t>
            </a:r>
            <a:r>
              <a:rPr kumimoji="1" lang="en-US" altLang="zh-CN" dirty="0"/>
              <a:t>2023</a:t>
            </a:r>
            <a:r>
              <a:rPr kumimoji="1" lang="zh-CN" altLang="en-US" dirty="0"/>
              <a:t>了。五年时间过去，</a:t>
            </a:r>
            <a:r>
              <a:rPr kumimoji="1" lang="en-US" altLang="zh-CN" dirty="0"/>
              <a:t>AI</a:t>
            </a:r>
            <a:r>
              <a:rPr kumimoji="1" lang="zh-CN" altLang="en-US" dirty="0"/>
              <a:t>的能力已经有了极大程度的飞跃，也就是说</a:t>
            </a:r>
            <a:r>
              <a:rPr kumimoji="1" lang="en-US" altLang="zh-CN" dirty="0"/>
              <a:t>AI</a:t>
            </a:r>
            <a:r>
              <a:rPr kumimoji="1" lang="zh-CN" altLang="en-US" dirty="0"/>
              <a:t>能力的海平面，实际上应该也已经有了大幅的上涨。例如在刚才昱开所介绍的，以</a:t>
            </a:r>
            <a:r>
              <a:rPr kumimoji="1" lang="en-US" altLang="zh-CN" dirty="0" err="1"/>
              <a:t>Midjourney</a:t>
            </a:r>
            <a:r>
              <a:rPr kumimoji="1" lang="zh-CN" altLang="en-US" dirty="0"/>
              <a:t>为代表的生产式绘画人工智能，实际上其艺术创造的能力已经超越了大部分人类画师；而以</a:t>
            </a:r>
            <a:r>
              <a:rPr kumimoji="1" lang="en-US" altLang="zh-CN" dirty="0" err="1"/>
              <a:t>ChatGPT</a:t>
            </a:r>
            <a:r>
              <a:rPr kumimoji="1" lang="zh-CN" altLang="en-US" dirty="0"/>
              <a:t>为代表的对话式的人工智能已经被用于图书甚至论文的写作。</a:t>
            </a:r>
            <a:endParaRPr kumimoji="1" lang="en-US" altLang="zh-CN" dirty="0"/>
          </a:p>
          <a:p>
            <a:endParaRPr kumimoji="1" lang="en-US" altLang="zh-CN" dirty="0"/>
          </a:p>
          <a:p>
            <a:r>
              <a:rPr kumimoji="1" lang="zh-CN" altLang="en-US" dirty="0"/>
              <a:t>这就说明，即使是在人类能力地形图上位于较高海拔的一系列任务，实际上都有极大的可能被</a:t>
            </a:r>
            <a:r>
              <a:rPr kumimoji="1" lang="en-US" altLang="zh-CN" dirty="0"/>
              <a:t>AI</a:t>
            </a:r>
            <a:r>
              <a:rPr kumimoji="1" lang="zh-CN" altLang="en-US" dirty="0"/>
              <a:t>能力所超越。</a:t>
            </a:r>
            <a:endParaRPr kumimoji="1" lang="en-US" altLang="zh-CN" dirty="0"/>
          </a:p>
          <a:p>
            <a:endParaRPr kumimoji="1" lang="en-US" altLang="zh-CN" dirty="0"/>
          </a:p>
          <a:p>
            <a:r>
              <a:rPr kumimoji="1" lang="zh-CN" altLang="en-US" dirty="0"/>
              <a:t>而从最近几年的发展来看，人们发现了一个有意思的现象，就是人们曾以为</a:t>
            </a:r>
            <a:r>
              <a:rPr kumimoji="1" lang="en-US" altLang="zh-CN" dirty="0"/>
              <a:t>AI</a:t>
            </a:r>
            <a:r>
              <a:rPr kumimoji="1" lang="zh-CN" altLang="en-US" dirty="0"/>
              <a:t>超越人类，那首先应当是在那些涉及较少复杂性和创造性的任务上，但令人意外的是，当下的</a:t>
            </a:r>
            <a:r>
              <a:rPr kumimoji="1" lang="en-US" altLang="zh-CN" dirty="0"/>
              <a:t>AI</a:t>
            </a:r>
            <a:r>
              <a:rPr kumimoji="1" lang="zh-CN" altLang="en-US" dirty="0"/>
              <a:t>，却反倒是先讲那些例如艺术之类的最需要脑力创造的工作所取代。</a:t>
            </a:r>
            <a:endParaRPr kumimoji="1" lang="en-US" altLang="zh-CN" dirty="0"/>
          </a:p>
          <a:p>
            <a:endParaRPr kumimoji="1" lang="en-US" altLang="zh-CN" dirty="0"/>
          </a:p>
          <a:p>
            <a:r>
              <a:rPr kumimoji="1" lang="zh-CN" altLang="en-US" dirty="0"/>
              <a:t>根据高盛在</a:t>
            </a:r>
            <a:r>
              <a:rPr kumimoji="1" lang="en-US" altLang="zh-CN" dirty="0"/>
              <a:t>2023</a:t>
            </a:r>
            <a:r>
              <a:rPr kumimoji="1" lang="zh-CN" altLang="en-US" dirty="0"/>
              <a:t>年</a:t>
            </a:r>
            <a:r>
              <a:rPr kumimoji="1" lang="en-US" altLang="zh-CN" dirty="0"/>
              <a:t>3</a:t>
            </a:r>
            <a:r>
              <a:rPr kumimoji="1" lang="zh-CN" altLang="en-US" dirty="0"/>
              <a:t>月的最新报告，其估计随着强力人工智能的出现，全球约有五分之一的工作可以被</a:t>
            </a:r>
            <a:r>
              <a:rPr kumimoji="1" lang="en-US" altLang="zh-CN" dirty="0"/>
              <a:t>AI</a:t>
            </a:r>
            <a:r>
              <a:rPr kumimoji="1" lang="zh-CN" altLang="en-US" dirty="0"/>
              <a:t>替代，相当于约三亿个全职工作。</a:t>
            </a:r>
            <a:endParaRPr kumimoji="1" lang="en-US" altLang="zh-CN" dirty="0"/>
          </a:p>
          <a:p>
            <a:r>
              <a:rPr kumimoji="1" lang="zh-CN" altLang="en-US" dirty="0"/>
              <a:t>而其中影响较大的是那些通常和白领相关的工作，如办公室和行政岗、律师、建筑师、工程师、和作家等等。</a:t>
            </a:r>
            <a:endParaRPr kumimoji="1" lang="en-US" altLang="zh-CN" dirty="0"/>
          </a:p>
          <a:p>
            <a:r>
              <a:rPr kumimoji="1" lang="zh-CN" altLang="en-US" dirty="0"/>
              <a:t>而反倒影响较小的是那些和蓝领相关的需要大量体力劳动的工作，如清洁工等等。</a:t>
            </a:r>
            <a:endParaRPr kumimoji="1" lang="en-US" altLang="zh-CN" dirty="0"/>
          </a:p>
          <a:p>
            <a:endParaRPr kumimoji="1" lang="en-US" altLang="zh-CN" dirty="0"/>
          </a:p>
          <a:p>
            <a:r>
              <a:rPr kumimoji="1" lang="zh-CN" altLang="en-US" dirty="0"/>
              <a:t>那对于在座的大家，都是从事科研领域的研究者。那我们实际很清楚地了解，科学实际上是一个极其需要脑力活动的工作。 而根据刚才我们分析的规律来看，凡是一个工作，当其主要成就来自于脑力时，其被</a:t>
            </a:r>
            <a:r>
              <a:rPr kumimoji="1" lang="en-US" altLang="zh-CN" dirty="0"/>
              <a:t>AI</a:t>
            </a:r>
            <a:r>
              <a:rPr kumimoji="1" lang="zh-CN" altLang="en-US" dirty="0"/>
              <a:t>所替代的可能性就不能被忽视</a:t>
            </a:r>
            <a:endParaRPr kumimoji="1" lang="en-US" altLang="zh-CN" dirty="0"/>
          </a:p>
          <a:p>
            <a:endParaRPr kumimoji="1" lang="en-US" altLang="zh-CN" dirty="0"/>
          </a:p>
          <a:p>
            <a:r>
              <a:rPr kumimoji="1" lang="zh-CN" altLang="en-US" dirty="0"/>
              <a:t>因此，本研究的一个根本的想法，就是对于占据人类能力地形图最高峰的科学而言，是否存在能够被</a:t>
            </a:r>
            <a:r>
              <a:rPr kumimoji="1" lang="en-US" altLang="zh-CN" dirty="0"/>
              <a:t>AI</a:t>
            </a:r>
            <a:r>
              <a:rPr kumimoji="1" lang="zh-CN" altLang="en-US" dirty="0"/>
              <a:t>主导的可能性，或者在未来，</a:t>
            </a:r>
            <a:r>
              <a:rPr kumimoji="1" lang="en-US" altLang="zh-CN" dirty="0"/>
              <a:t>AI</a:t>
            </a:r>
            <a:r>
              <a:rPr kumimoji="1" lang="zh-CN" altLang="en-US" dirty="0"/>
              <a:t>是否能够在科研方面超越人类</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4</a:t>
            </a:fld>
            <a:endParaRPr kumimoji="1" lang="zh-CN" altLang="en-US"/>
          </a:p>
        </p:txBody>
      </p:sp>
    </p:spTree>
    <p:extLst>
      <p:ext uri="{BB962C8B-B14F-4D97-AF65-F5344CB8AC3E}">
        <p14:creationId xmlns:p14="http://schemas.microsoft.com/office/powerpoint/2010/main" val="1526111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5</a:t>
            </a:fld>
            <a:endParaRPr kumimoji="1" lang="zh-CN" altLang="en-US"/>
          </a:p>
        </p:txBody>
      </p:sp>
    </p:spTree>
    <p:extLst>
      <p:ext uri="{BB962C8B-B14F-4D97-AF65-F5344CB8AC3E}">
        <p14:creationId xmlns:p14="http://schemas.microsoft.com/office/powerpoint/2010/main" val="162816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6</a:t>
            </a:fld>
            <a:endParaRPr kumimoji="1" lang="zh-CN" altLang="en-US"/>
          </a:p>
        </p:txBody>
      </p:sp>
    </p:spTree>
    <p:extLst>
      <p:ext uri="{BB962C8B-B14F-4D97-AF65-F5344CB8AC3E}">
        <p14:creationId xmlns:p14="http://schemas.microsoft.com/office/powerpoint/2010/main" val="1689341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12</a:t>
            </a:fld>
            <a:endParaRPr kumimoji="1" lang="zh-CN" altLang="en-US"/>
          </a:p>
        </p:txBody>
      </p:sp>
    </p:spTree>
    <p:extLst>
      <p:ext uri="{BB962C8B-B14F-4D97-AF65-F5344CB8AC3E}">
        <p14:creationId xmlns:p14="http://schemas.microsoft.com/office/powerpoint/2010/main" val="426736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23</a:t>
            </a:fld>
            <a:endParaRPr kumimoji="1" lang="zh-CN" altLang="en-US"/>
          </a:p>
        </p:txBody>
      </p:sp>
    </p:spTree>
    <p:extLst>
      <p:ext uri="{BB962C8B-B14F-4D97-AF65-F5344CB8AC3E}">
        <p14:creationId xmlns:p14="http://schemas.microsoft.com/office/powerpoint/2010/main" val="421422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24</a:t>
            </a:fld>
            <a:endParaRPr kumimoji="1" lang="zh-CN" altLang="en-US"/>
          </a:p>
        </p:txBody>
      </p:sp>
    </p:spTree>
    <p:extLst>
      <p:ext uri="{BB962C8B-B14F-4D97-AF65-F5344CB8AC3E}">
        <p14:creationId xmlns:p14="http://schemas.microsoft.com/office/powerpoint/2010/main" val="2150850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25</a:t>
            </a:fld>
            <a:endParaRPr kumimoji="1" lang="zh-CN" altLang="en-US"/>
          </a:p>
        </p:txBody>
      </p:sp>
    </p:spTree>
    <p:extLst>
      <p:ext uri="{BB962C8B-B14F-4D97-AF65-F5344CB8AC3E}">
        <p14:creationId xmlns:p14="http://schemas.microsoft.com/office/powerpoint/2010/main" val="390221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A88EF3-08BF-D744-AABE-825859827C29}" type="slidenum">
              <a:rPr kumimoji="1" lang="zh-CN" altLang="en-US" smtClean="0"/>
              <a:t>26</a:t>
            </a:fld>
            <a:endParaRPr kumimoji="1" lang="zh-CN" altLang="en-US"/>
          </a:p>
        </p:txBody>
      </p:sp>
    </p:spTree>
    <p:extLst>
      <p:ext uri="{BB962C8B-B14F-4D97-AF65-F5344CB8AC3E}">
        <p14:creationId xmlns:p14="http://schemas.microsoft.com/office/powerpoint/2010/main" val="360010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r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9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EE610A57-609C-DE29-0B70-195F79404A00}"/>
              </a:ext>
            </a:extLst>
          </p:cNvPr>
          <p:cNvSpPr/>
          <p:nvPr userDrawn="1"/>
        </p:nvSpPr>
        <p:spPr>
          <a:xfrm>
            <a:off x="-1" y="6492874"/>
            <a:ext cx="12192001" cy="365125"/>
          </a:xfrm>
          <a:prstGeom prst="rect">
            <a:avLst/>
          </a:prstGeom>
          <a:solidFill>
            <a:srgbClr val="003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sp>
        <p:nvSpPr>
          <p:cNvPr id="2" name="Title 1">
            <a:extLst>
              <a:ext uri="{FF2B5EF4-FFF2-40B4-BE49-F238E27FC236}">
                <a16:creationId xmlns:a16="http://schemas.microsoft.com/office/drawing/2014/main" id="{B8B30FFE-B903-BA46-B043-0C3F987FE04B}"/>
              </a:ext>
            </a:extLst>
          </p:cNvPr>
          <p:cNvSpPr>
            <a:spLocks noGrp="1"/>
          </p:cNvSpPr>
          <p:nvPr>
            <p:ph type="title"/>
          </p:nvPr>
        </p:nvSpPr>
        <p:spPr>
          <a:xfrm>
            <a:off x="83246" y="36432"/>
            <a:ext cx="12025509" cy="917652"/>
          </a:xfrm>
        </p:spPr>
        <p:txBody>
          <a:bodyPr anchor="b">
            <a:normAutofit/>
          </a:bodyPr>
          <a:lstStyle>
            <a:lvl1pPr>
              <a:lnSpc>
                <a:spcPct val="100000"/>
              </a:lnSpc>
              <a:defRPr sz="3200" b="1"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en-US" dirty="0"/>
              <a:t>Click to edit Master title style</a:t>
            </a:r>
            <a:endParaRPr lang="en-CN" dirty="0"/>
          </a:p>
        </p:txBody>
      </p:sp>
      <p:pic>
        <p:nvPicPr>
          <p:cNvPr id="4" name="Picture 3">
            <a:extLst>
              <a:ext uri="{FF2B5EF4-FFF2-40B4-BE49-F238E27FC236}">
                <a16:creationId xmlns:a16="http://schemas.microsoft.com/office/drawing/2014/main" id="{E4B3AA16-C5C0-4B47-B641-578F6DC82B97}"/>
              </a:ext>
            </a:extLst>
          </p:cNvPr>
          <p:cNvPicPr>
            <a:picLocks noChangeAspect="1"/>
          </p:cNvPicPr>
          <p:nvPr userDrawn="1"/>
        </p:nvPicPr>
        <p:blipFill>
          <a:blip r:embed="rId2"/>
          <a:stretch>
            <a:fillRect/>
          </a:stretch>
        </p:blipFill>
        <p:spPr>
          <a:xfrm>
            <a:off x="399826" y="6515283"/>
            <a:ext cx="905243" cy="306285"/>
          </a:xfrm>
          <a:prstGeom prst="rect">
            <a:avLst/>
          </a:prstGeom>
        </p:spPr>
      </p:pic>
      <p:pic>
        <p:nvPicPr>
          <p:cNvPr id="6" name="Picture 2">
            <a:extLst>
              <a:ext uri="{FF2B5EF4-FFF2-40B4-BE49-F238E27FC236}">
                <a16:creationId xmlns:a16="http://schemas.microsoft.com/office/drawing/2014/main" id="{4D9F76ED-6556-2646-B99A-676D9E94982E}"/>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9779"/>
          <a:stretch/>
        </p:blipFill>
        <p:spPr bwMode="auto">
          <a:xfrm>
            <a:off x="35859" y="6509130"/>
            <a:ext cx="326071" cy="32894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9748DC47-E65D-974C-B473-0325E68E2E33}"/>
              </a:ext>
            </a:extLst>
          </p:cNvPr>
          <p:cNvCxnSpPr>
            <a:cxnSpLocks/>
          </p:cNvCxnSpPr>
          <p:nvPr userDrawn="1"/>
        </p:nvCxnSpPr>
        <p:spPr>
          <a:xfrm>
            <a:off x="130632" y="941668"/>
            <a:ext cx="12061368" cy="0"/>
          </a:xfrm>
          <a:prstGeom prst="line">
            <a:avLst/>
          </a:prstGeom>
          <a:ln w="38100">
            <a:solidFill>
              <a:srgbClr val="003055"/>
            </a:solidFill>
          </a:ln>
        </p:spPr>
        <p:style>
          <a:lnRef idx="1">
            <a:schemeClr val="accent1"/>
          </a:lnRef>
          <a:fillRef idx="0">
            <a:schemeClr val="accent1"/>
          </a:fillRef>
          <a:effectRef idx="0">
            <a:schemeClr val="accent1"/>
          </a:effectRef>
          <a:fontRef idx="minor">
            <a:schemeClr val="tx1"/>
          </a:fontRef>
        </p:style>
      </p:cxnSp>
      <p:sp>
        <p:nvSpPr>
          <p:cNvPr id="16" name="Date Placeholder 14">
            <a:extLst>
              <a:ext uri="{FF2B5EF4-FFF2-40B4-BE49-F238E27FC236}">
                <a16:creationId xmlns:a16="http://schemas.microsoft.com/office/drawing/2014/main" id="{04F7DAE5-A598-EC47-B4FF-7E71DA9720B9}"/>
              </a:ext>
            </a:extLst>
          </p:cNvPr>
          <p:cNvSpPr>
            <a:spLocks noGrp="1"/>
          </p:cNvSpPr>
          <p:nvPr>
            <p:ph type="dt" sz="half" idx="10"/>
          </p:nvPr>
        </p:nvSpPr>
        <p:spPr>
          <a:xfrm>
            <a:off x="9532725" y="6492140"/>
            <a:ext cx="1813434" cy="365125"/>
          </a:xfrm>
        </p:spPr>
        <p:txBody>
          <a:bodyPr anchor="ctr"/>
          <a:lstStyle>
            <a:lvl1pPr algn="r">
              <a:defRPr baseline="0">
                <a:solidFill>
                  <a:schemeClr val="bg1"/>
                </a:solidFill>
                <a:latin typeface="Microsoft YaHei" panose="020B0503020204020204" pitchFamily="34" charset="-122"/>
                <a:ea typeface="Microsoft YaHei" panose="020B0503020204020204" pitchFamily="34" charset="-122"/>
              </a:defRPr>
            </a:lvl1pPr>
          </a:lstStyle>
          <a:p>
            <a:fld id="{C077FF1F-A2CD-C34C-B099-90C627C1D412}" type="datetime1">
              <a:rPr lang="zh-CN" altLang="en-US" smtClean="0"/>
              <a:t>2023/5/19</a:t>
            </a:fld>
            <a:endParaRPr lang="en-CN" dirty="0"/>
          </a:p>
        </p:txBody>
      </p:sp>
      <p:sp>
        <p:nvSpPr>
          <p:cNvPr id="20" name="Slide Number Placeholder 16">
            <a:extLst>
              <a:ext uri="{FF2B5EF4-FFF2-40B4-BE49-F238E27FC236}">
                <a16:creationId xmlns:a16="http://schemas.microsoft.com/office/drawing/2014/main" id="{F67A5C9F-BB3D-D840-BD24-C3D7441E8919}"/>
              </a:ext>
            </a:extLst>
          </p:cNvPr>
          <p:cNvSpPr>
            <a:spLocks noGrp="1"/>
          </p:cNvSpPr>
          <p:nvPr>
            <p:ph type="sldNum" sz="quarter" idx="12"/>
          </p:nvPr>
        </p:nvSpPr>
        <p:spPr>
          <a:xfrm>
            <a:off x="11598442" y="6492140"/>
            <a:ext cx="593558" cy="365124"/>
          </a:xfrm>
        </p:spPr>
        <p:txBody>
          <a:bodyPr anchor="ctr"/>
          <a:lstStyle>
            <a:lvl1pPr>
              <a:defRPr sz="1200" baseline="0">
                <a:solidFill>
                  <a:schemeClr val="bg1"/>
                </a:solidFill>
                <a:latin typeface="Microsoft YaHei" panose="020B0503020204020204" pitchFamily="34" charset="-122"/>
                <a:ea typeface="Microsoft YaHei" panose="020B0503020204020204" pitchFamily="34" charset="-122"/>
              </a:defRPr>
            </a:lvl1pPr>
          </a:lstStyle>
          <a:p>
            <a:fld id="{A4911521-5835-3843-8C40-A05C163B5C5F}" type="slidenum">
              <a:rPr lang="en-CN" smtClean="0"/>
              <a:pPr/>
              <a:t>‹#›</a:t>
            </a:fld>
            <a:endParaRPr lang="en-CN" dirty="0"/>
          </a:p>
        </p:txBody>
      </p:sp>
      <p:sp>
        <p:nvSpPr>
          <p:cNvPr id="24" name="Footer Placeholder 15">
            <a:extLst>
              <a:ext uri="{FF2B5EF4-FFF2-40B4-BE49-F238E27FC236}">
                <a16:creationId xmlns:a16="http://schemas.microsoft.com/office/drawing/2014/main" id="{3638625E-CEDF-BE49-BD22-F8B7ADDD68D5}"/>
              </a:ext>
            </a:extLst>
          </p:cNvPr>
          <p:cNvSpPr>
            <a:spLocks noGrp="1"/>
          </p:cNvSpPr>
          <p:nvPr>
            <p:ph type="ftr" sz="quarter" idx="11"/>
          </p:nvPr>
        </p:nvSpPr>
        <p:spPr>
          <a:xfrm>
            <a:off x="6813755" y="6492140"/>
            <a:ext cx="2466686" cy="365125"/>
          </a:xfrm>
        </p:spPr>
        <p:txBody>
          <a:bodyPr anchor="ctr"/>
          <a:lstStyle>
            <a:lvl1pPr algn="r">
              <a:defRPr baseline="0">
                <a:solidFill>
                  <a:schemeClr val="bg1"/>
                </a:solidFill>
                <a:latin typeface="Microsoft YaHei" panose="020B0503020204020204" pitchFamily="34" charset="-122"/>
                <a:ea typeface="Microsoft YaHei" panose="020B0503020204020204" pitchFamily="34" charset="-122"/>
              </a:defRPr>
            </a:lvl1pPr>
          </a:lstStyle>
          <a:p>
            <a:r>
              <a:rPr lang="zh-CN" altLang="en-US"/>
              <a:t>杨子杰</a:t>
            </a:r>
            <a:endParaRPr lang="en-CN" altLang="zh-CN"/>
          </a:p>
        </p:txBody>
      </p:sp>
      <p:sp>
        <p:nvSpPr>
          <p:cNvPr id="7" name="文本框 6">
            <a:extLst>
              <a:ext uri="{FF2B5EF4-FFF2-40B4-BE49-F238E27FC236}">
                <a16:creationId xmlns:a16="http://schemas.microsoft.com/office/drawing/2014/main" id="{4A06935F-AFEF-8FE6-F4B3-CDA90E142164}"/>
              </a:ext>
            </a:extLst>
          </p:cNvPr>
          <p:cNvSpPr txBox="1"/>
          <p:nvPr userDrawn="1"/>
        </p:nvSpPr>
        <p:spPr>
          <a:xfrm>
            <a:off x="-378037" y="981075"/>
            <a:ext cx="365805" cy="246221"/>
          </a:xfrm>
          <a:prstGeom prst="rect">
            <a:avLst/>
          </a:prstGeom>
          <a:noFill/>
        </p:spPr>
        <p:txBody>
          <a:bodyPr wrap="none" rtlCol="0">
            <a:spAutoFit/>
          </a:bodyPr>
          <a:lstStyle/>
          <a:p>
            <a:pPr algn="r"/>
            <a:r>
              <a:rPr kumimoji="1" lang="en-US" altLang="zh-CN" sz="1000" dirty="0"/>
              <a:t>6.9</a:t>
            </a:r>
            <a:endParaRPr kumimoji="1" lang="zh-CN" altLang="en-US" sz="1000" dirty="0"/>
          </a:p>
        </p:txBody>
      </p:sp>
      <p:sp>
        <p:nvSpPr>
          <p:cNvPr id="15" name="文本框 14">
            <a:extLst>
              <a:ext uri="{FF2B5EF4-FFF2-40B4-BE49-F238E27FC236}">
                <a16:creationId xmlns:a16="http://schemas.microsoft.com/office/drawing/2014/main" id="{A5BBCE4A-95EE-7620-4E3A-BCD87271697D}"/>
              </a:ext>
            </a:extLst>
          </p:cNvPr>
          <p:cNvSpPr txBox="1"/>
          <p:nvPr userDrawn="1"/>
        </p:nvSpPr>
        <p:spPr>
          <a:xfrm>
            <a:off x="-378037" y="6246581"/>
            <a:ext cx="365805" cy="246221"/>
          </a:xfrm>
          <a:prstGeom prst="rect">
            <a:avLst/>
          </a:prstGeom>
          <a:noFill/>
        </p:spPr>
        <p:txBody>
          <a:bodyPr wrap="none" rtlCol="0" anchor="b">
            <a:spAutoFit/>
          </a:bodyPr>
          <a:lstStyle/>
          <a:p>
            <a:pPr algn="r"/>
            <a:r>
              <a:rPr kumimoji="1" lang="en-US" altLang="zh-CN" sz="1000" dirty="0"/>
              <a:t>8.5</a:t>
            </a:r>
            <a:endParaRPr kumimoji="1" lang="zh-CN" altLang="en-US" sz="1000" dirty="0"/>
          </a:p>
        </p:txBody>
      </p:sp>
      <p:sp>
        <p:nvSpPr>
          <p:cNvPr id="17" name="文本框 16">
            <a:extLst>
              <a:ext uri="{FF2B5EF4-FFF2-40B4-BE49-F238E27FC236}">
                <a16:creationId xmlns:a16="http://schemas.microsoft.com/office/drawing/2014/main" id="{063F6227-FA6C-654C-C443-EA60EE5376B6}"/>
              </a:ext>
            </a:extLst>
          </p:cNvPr>
          <p:cNvSpPr txBox="1"/>
          <p:nvPr userDrawn="1"/>
        </p:nvSpPr>
        <p:spPr>
          <a:xfrm>
            <a:off x="-378037" y="3740877"/>
            <a:ext cx="365805" cy="246221"/>
          </a:xfrm>
          <a:prstGeom prst="rect">
            <a:avLst/>
          </a:prstGeom>
          <a:noFill/>
        </p:spPr>
        <p:txBody>
          <a:bodyPr wrap="none" rtlCol="0">
            <a:spAutoFit/>
          </a:bodyPr>
          <a:lstStyle/>
          <a:p>
            <a:pPr algn="r"/>
            <a:r>
              <a:rPr kumimoji="1" lang="en-US" altLang="zh-CN" sz="1000" dirty="0"/>
              <a:t>0.8</a:t>
            </a:r>
            <a:endParaRPr kumimoji="1" lang="zh-CN" altLang="en-US" sz="1000" dirty="0"/>
          </a:p>
        </p:txBody>
      </p:sp>
      <p:sp>
        <p:nvSpPr>
          <p:cNvPr id="11" name="内容占位符 10">
            <a:extLst>
              <a:ext uri="{FF2B5EF4-FFF2-40B4-BE49-F238E27FC236}">
                <a16:creationId xmlns:a16="http://schemas.microsoft.com/office/drawing/2014/main" id="{868E04D6-C04D-6CB8-C111-218FA3A015EA}"/>
              </a:ext>
            </a:extLst>
          </p:cNvPr>
          <p:cNvSpPr>
            <a:spLocks noGrp="1"/>
          </p:cNvSpPr>
          <p:nvPr>
            <p:ph sz="quarter" idx="13"/>
          </p:nvPr>
        </p:nvSpPr>
        <p:spPr>
          <a:xfrm>
            <a:off x="0" y="6246581"/>
            <a:ext cx="12192000" cy="246832"/>
          </a:xfrm>
        </p:spPr>
        <p:txBody>
          <a:bodyPr anchor="b">
            <a:noAutofit/>
          </a:bodyPr>
          <a:lstStyle>
            <a:lvl1pPr marL="0" indent="0" algn="l">
              <a:lnSpc>
                <a:spcPct val="100000"/>
              </a:lnSpc>
              <a:spcBef>
                <a:spcPts val="0"/>
              </a:spcBef>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kumimoji="1" lang="zh-CN" altLang="en-US" dirty="0"/>
              <a:t>单击此处编辑母版文本样式</a:t>
            </a:r>
          </a:p>
        </p:txBody>
      </p:sp>
      <p:sp>
        <p:nvSpPr>
          <p:cNvPr id="21" name="文本框 20">
            <a:extLst>
              <a:ext uri="{FF2B5EF4-FFF2-40B4-BE49-F238E27FC236}">
                <a16:creationId xmlns:a16="http://schemas.microsoft.com/office/drawing/2014/main" id="{7AA86091-C27A-A5E7-9685-A35E4CD2CA2D}"/>
              </a:ext>
            </a:extLst>
          </p:cNvPr>
          <p:cNvSpPr txBox="1"/>
          <p:nvPr userDrawn="1"/>
        </p:nvSpPr>
        <p:spPr>
          <a:xfrm>
            <a:off x="3071813" y="-246221"/>
            <a:ext cx="365806" cy="246221"/>
          </a:xfrm>
          <a:prstGeom prst="rect">
            <a:avLst/>
          </a:prstGeom>
          <a:noFill/>
        </p:spPr>
        <p:txBody>
          <a:bodyPr wrap="none" rtlCol="0">
            <a:spAutoFit/>
          </a:bodyPr>
          <a:lstStyle/>
          <a:p>
            <a:pPr algn="l"/>
            <a:r>
              <a:rPr kumimoji="1" lang="en-US" altLang="zh-CN" sz="1000" dirty="0"/>
              <a:t>8.4</a:t>
            </a:r>
            <a:endParaRPr kumimoji="1" lang="zh-CN" altLang="en-US" sz="1000" dirty="0"/>
          </a:p>
        </p:txBody>
      </p:sp>
      <p:sp>
        <p:nvSpPr>
          <p:cNvPr id="22" name="文本框 21">
            <a:extLst>
              <a:ext uri="{FF2B5EF4-FFF2-40B4-BE49-F238E27FC236}">
                <a16:creationId xmlns:a16="http://schemas.microsoft.com/office/drawing/2014/main" id="{C4C94F69-6954-6FAB-98D1-1BE3A24065A6}"/>
              </a:ext>
            </a:extLst>
          </p:cNvPr>
          <p:cNvSpPr txBox="1"/>
          <p:nvPr userDrawn="1"/>
        </p:nvSpPr>
        <p:spPr>
          <a:xfrm>
            <a:off x="8754383" y="-246221"/>
            <a:ext cx="365806" cy="246221"/>
          </a:xfrm>
          <a:prstGeom prst="rect">
            <a:avLst/>
          </a:prstGeom>
          <a:noFill/>
        </p:spPr>
        <p:txBody>
          <a:bodyPr wrap="none" rtlCol="0">
            <a:spAutoFit/>
          </a:bodyPr>
          <a:lstStyle/>
          <a:p>
            <a:pPr algn="r"/>
            <a:r>
              <a:rPr kumimoji="1" lang="en-US" altLang="zh-CN" sz="1000" dirty="0"/>
              <a:t>8.4</a:t>
            </a:r>
            <a:endParaRPr kumimoji="1" lang="zh-CN" altLang="en-US" sz="1000" dirty="0"/>
          </a:p>
        </p:txBody>
      </p:sp>
      <p:sp>
        <p:nvSpPr>
          <p:cNvPr id="3" name="矩形 2">
            <a:extLst>
              <a:ext uri="{FF2B5EF4-FFF2-40B4-BE49-F238E27FC236}">
                <a16:creationId xmlns:a16="http://schemas.microsoft.com/office/drawing/2014/main" id="{508B93C1-7813-97C5-366B-FBAA4DBF3215}"/>
              </a:ext>
            </a:extLst>
          </p:cNvPr>
          <p:cNvSpPr/>
          <p:nvPr userDrawn="1"/>
        </p:nvSpPr>
        <p:spPr>
          <a:xfrm>
            <a:off x="3256364" y="6520814"/>
            <a:ext cx="4256488" cy="307777"/>
          </a:xfrm>
          <a:prstGeom prst="rect">
            <a:avLst/>
          </a:prstGeom>
        </p:spPr>
        <p:txBody>
          <a:bodyPr wrap="square" anchor="ctr">
            <a:spAutoFit/>
          </a:bodyPr>
          <a:lstStyle/>
          <a:p>
            <a:r>
              <a:rPr lang="en-US" altLang="zh-CN"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Copyright: CC-BY 4.0 International license</a:t>
            </a:r>
            <a:endPar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9" name="图片 8">
            <a:extLst>
              <a:ext uri="{FF2B5EF4-FFF2-40B4-BE49-F238E27FC236}">
                <a16:creationId xmlns:a16="http://schemas.microsoft.com/office/drawing/2014/main" id="{FA9AE471-D423-2D58-F3A5-9FDA43343252}"/>
              </a:ext>
            </a:extLst>
          </p:cNvPr>
          <p:cNvPicPr>
            <a:picLocks noChangeAspect="1"/>
          </p:cNvPicPr>
          <p:nvPr userDrawn="1"/>
        </p:nvPicPr>
        <p:blipFill>
          <a:blip r:embed="rId4"/>
          <a:stretch>
            <a:fillRect/>
          </a:stretch>
        </p:blipFill>
        <p:spPr>
          <a:xfrm>
            <a:off x="1435117" y="6527270"/>
            <a:ext cx="1691199" cy="352333"/>
          </a:xfrm>
          <a:prstGeom prst="rect">
            <a:avLst/>
          </a:prstGeom>
        </p:spPr>
      </p:pic>
    </p:spTree>
    <p:extLst>
      <p:ext uri="{BB962C8B-B14F-4D97-AF65-F5344CB8AC3E}">
        <p14:creationId xmlns:p14="http://schemas.microsoft.com/office/powerpoint/2010/main" val="237975167"/>
      </p:ext>
    </p:extLst>
  </p:cSld>
  <p:clrMapOvr>
    <a:masterClrMapping/>
  </p:clrMapOvr>
  <p:extLst>
    <p:ext uri="{DCECCB84-F9BA-43D5-87BE-67443E8EF086}">
      <p15:sldGuideLst xmlns:p15="http://schemas.microsoft.com/office/powerpoint/2012/main">
        <p15:guide id="1" pos="3840" userDrawn="1">
          <p15:clr>
            <a:srgbClr val="5ACBF0"/>
          </p15:clr>
        </p15:guide>
        <p15:guide id="2" orient="horz" pos="2160" userDrawn="1">
          <p15:clr>
            <a:srgbClr val="FBAE40"/>
          </p15:clr>
        </p15:guide>
        <p15:guide id="3" orient="horz" pos="4088" userDrawn="1">
          <p15:clr>
            <a:srgbClr val="9FCC3B"/>
          </p15:clr>
        </p15:guide>
        <p15:guide id="4" orient="horz" pos="595" userDrawn="1">
          <p15:clr>
            <a:srgbClr val="9FCC3B"/>
          </p15:clr>
        </p15:guide>
        <p15:guide id="5" orient="horz" pos="2341" userDrawn="1">
          <p15:clr>
            <a:srgbClr val="9FCC3B"/>
          </p15:clr>
        </p15:guide>
        <p15:guide id="6" pos="5745" userDrawn="1">
          <p15:clr>
            <a:srgbClr val="5ACBF0"/>
          </p15:clr>
        </p15:guide>
        <p15:guide id="7" pos="193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2C8944-E9A0-004A-A418-1D11CC699D29}"/>
              </a:ext>
            </a:extLst>
          </p:cNvPr>
          <p:cNvSpPr/>
          <p:nvPr userDrawn="1"/>
        </p:nvSpPr>
        <p:spPr>
          <a:xfrm>
            <a:off x="-1" y="6492874"/>
            <a:ext cx="12192001" cy="365125"/>
          </a:xfrm>
          <a:prstGeom prst="rect">
            <a:avLst/>
          </a:prstGeom>
          <a:solidFill>
            <a:srgbClr val="003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4B3AA16-C5C0-4B47-B641-578F6DC82B97}"/>
              </a:ext>
            </a:extLst>
          </p:cNvPr>
          <p:cNvPicPr>
            <a:picLocks noChangeAspect="1"/>
          </p:cNvPicPr>
          <p:nvPr userDrawn="1"/>
        </p:nvPicPr>
        <p:blipFill>
          <a:blip r:embed="rId2"/>
          <a:stretch>
            <a:fillRect/>
          </a:stretch>
        </p:blipFill>
        <p:spPr>
          <a:xfrm>
            <a:off x="399826" y="6515283"/>
            <a:ext cx="905243" cy="306285"/>
          </a:xfrm>
          <a:prstGeom prst="rect">
            <a:avLst/>
          </a:prstGeom>
        </p:spPr>
      </p:pic>
      <p:pic>
        <p:nvPicPr>
          <p:cNvPr id="6" name="Picture 2">
            <a:extLst>
              <a:ext uri="{FF2B5EF4-FFF2-40B4-BE49-F238E27FC236}">
                <a16:creationId xmlns:a16="http://schemas.microsoft.com/office/drawing/2014/main" id="{4D9F76ED-6556-2646-B99A-676D9E94982E}"/>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9779"/>
          <a:stretch/>
        </p:blipFill>
        <p:spPr bwMode="auto">
          <a:xfrm>
            <a:off x="35859" y="6509130"/>
            <a:ext cx="326071" cy="328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DE9221-31B0-B046-ACC8-51D7E705829A}"/>
              </a:ext>
            </a:extLst>
          </p:cNvPr>
          <p:cNvSpPr txBox="1"/>
          <p:nvPr userDrawn="1"/>
        </p:nvSpPr>
        <p:spPr>
          <a:xfrm>
            <a:off x="4014788" y="5114925"/>
            <a:ext cx="184731" cy="369332"/>
          </a:xfrm>
          <a:prstGeom prst="rect">
            <a:avLst/>
          </a:prstGeom>
          <a:noFill/>
        </p:spPr>
        <p:txBody>
          <a:bodyPr wrap="none" rtlCol="0">
            <a:spAutoFit/>
          </a:bodyPr>
          <a:lstStyle/>
          <a:p>
            <a:endParaRPr lang="en-CN" dirty="0">
              <a:latin typeface="Microsoft YaHei" panose="020B0503020204020204" pitchFamily="34" charset="-122"/>
              <a:ea typeface="Microsoft YaHei" panose="020B0503020204020204" pitchFamily="34" charset="-122"/>
            </a:endParaRPr>
          </a:p>
        </p:txBody>
      </p:sp>
      <p:sp>
        <p:nvSpPr>
          <p:cNvPr id="13" name="Content Placeholder 4">
            <a:extLst>
              <a:ext uri="{FF2B5EF4-FFF2-40B4-BE49-F238E27FC236}">
                <a16:creationId xmlns:a16="http://schemas.microsoft.com/office/drawing/2014/main" id="{9F635B55-64BE-554C-9C3C-1BFCCAA6AB15}"/>
              </a:ext>
            </a:extLst>
          </p:cNvPr>
          <p:cNvSpPr>
            <a:spLocks noGrp="1"/>
          </p:cNvSpPr>
          <p:nvPr>
            <p:ph sz="quarter" idx="13"/>
          </p:nvPr>
        </p:nvSpPr>
        <p:spPr>
          <a:xfrm>
            <a:off x="170881" y="1073430"/>
            <a:ext cx="11850238" cy="5172416"/>
          </a:xfrm>
        </p:spPr>
        <p:txBody>
          <a:bodyPr anchor="t">
            <a:normAutofit/>
          </a:bodyPr>
          <a:lstStyle>
            <a:lvl1pPr>
              <a:lnSpc>
                <a:spcPct val="125000"/>
              </a:lnSpc>
              <a:spcBef>
                <a:spcPts val="0"/>
              </a:spcBef>
              <a:defRPr sz="2400">
                <a:latin typeface="Microsoft YaHei" panose="020B0503020204020204" pitchFamily="34" charset="-122"/>
                <a:ea typeface="Microsoft YaHei" panose="020B0503020204020204" pitchFamily="34" charset="-122"/>
              </a:defRPr>
            </a:lvl1pPr>
            <a:lvl2pPr>
              <a:lnSpc>
                <a:spcPct val="125000"/>
              </a:lnSpc>
              <a:spcBef>
                <a:spcPts val="0"/>
              </a:spcBef>
              <a:defRPr sz="2000">
                <a:latin typeface="Microsoft YaHei" panose="020B0503020204020204" pitchFamily="34" charset="-122"/>
                <a:ea typeface="Microsoft YaHei" panose="020B0503020204020204" pitchFamily="34" charset="-122"/>
              </a:defRPr>
            </a:lvl2pPr>
            <a:lvl3pPr>
              <a:lnSpc>
                <a:spcPct val="125000"/>
              </a:lnSpc>
              <a:spcBef>
                <a:spcPts val="0"/>
              </a:spcBef>
              <a:defRPr sz="1800">
                <a:latin typeface="Microsoft YaHei" panose="020B0503020204020204" pitchFamily="34" charset="-122"/>
                <a:ea typeface="Microsoft YaHei" panose="020B0503020204020204" pitchFamily="34" charset="-122"/>
              </a:defRPr>
            </a:lvl3pPr>
            <a:lvl4pPr>
              <a:lnSpc>
                <a:spcPct val="125000"/>
              </a:lnSpc>
              <a:spcBef>
                <a:spcPts val="0"/>
              </a:spcBef>
              <a:defRPr sz="1600">
                <a:latin typeface="Microsoft YaHei" panose="020B0503020204020204" pitchFamily="34" charset="-122"/>
                <a:ea typeface="Microsoft YaHei" panose="020B0503020204020204" pitchFamily="34" charset="-122"/>
              </a:defRPr>
            </a:lvl4pPr>
            <a:lvl5pPr>
              <a:lnSpc>
                <a:spcPct val="125000"/>
              </a:lnSpc>
              <a:spcBef>
                <a:spcPts val="0"/>
              </a:spcBef>
              <a:defRPr sz="1600">
                <a:latin typeface="Microsoft YaHei" panose="020B0503020204020204" pitchFamily="34" charset="-122"/>
                <a:ea typeface="Microsoft YaHei" panose="020B0503020204020204"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20" name="Date Placeholder 14">
            <a:extLst>
              <a:ext uri="{FF2B5EF4-FFF2-40B4-BE49-F238E27FC236}">
                <a16:creationId xmlns:a16="http://schemas.microsoft.com/office/drawing/2014/main" id="{01F65EA2-6E34-484A-AA53-17A857F3CA52}"/>
              </a:ext>
            </a:extLst>
          </p:cNvPr>
          <p:cNvSpPr>
            <a:spLocks noGrp="1"/>
          </p:cNvSpPr>
          <p:nvPr>
            <p:ph type="dt" sz="half" idx="10"/>
          </p:nvPr>
        </p:nvSpPr>
        <p:spPr>
          <a:xfrm>
            <a:off x="9532725" y="6492140"/>
            <a:ext cx="1813434" cy="365125"/>
          </a:xfrm>
        </p:spPr>
        <p:txBody>
          <a:bodyPr anchor="ctr"/>
          <a:lstStyle>
            <a:lvl1pPr algn="r">
              <a:defRPr baseline="0">
                <a:solidFill>
                  <a:schemeClr val="bg1"/>
                </a:solidFill>
                <a:latin typeface="Microsoft YaHei" panose="020B0503020204020204" pitchFamily="34" charset="-122"/>
                <a:ea typeface="Microsoft YaHei" panose="020B0503020204020204" pitchFamily="34" charset="-122"/>
              </a:defRPr>
            </a:lvl1pPr>
          </a:lstStyle>
          <a:p>
            <a:fld id="{A37A031C-1457-804A-B4B0-BD396AB795AF}" type="datetime1">
              <a:rPr lang="zh-CN" altLang="en-US" smtClean="0"/>
              <a:t>2023/5/19</a:t>
            </a:fld>
            <a:endParaRPr lang="en-CN" dirty="0"/>
          </a:p>
        </p:txBody>
      </p:sp>
      <p:sp>
        <p:nvSpPr>
          <p:cNvPr id="22" name="Slide Number Placeholder 16">
            <a:extLst>
              <a:ext uri="{FF2B5EF4-FFF2-40B4-BE49-F238E27FC236}">
                <a16:creationId xmlns:a16="http://schemas.microsoft.com/office/drawing/2014/main" id="{74D17D01-FAF9-A449-ADD3-515D7AC5D3B4}"/>
              </a:ext>
            </a:extLst>
          </p:cNvPr>
          <p:cNvSpPr>
            <a:spLocks noGrp="1"/>
          </p:cNvSpPr>
          <p:nvPr>
            <p:ph type="sldNum" sz="quarter" idx="12"/>
          </p:nvPr>
        </p:nvSpPr>
        <p:spPr>
          <a:xfrm>
            <a:off x="11598442" y="6492140"/>
            <a:ext cx="593558" cy="365124"/>
          </a:xfrm>
        </p:spPr>
        <p:txBody>
          <a:bodyPr anchor="ctr"/>
          <a:lstStyle>
            <a:lvl1pPr>
              <a:defRPr sz="1200" baseline="0">
                <a:solidFill>
                  <a:schemeClr val="bg1"/>
                </a:solidFill>
                <a:latin typeface="Microsoft YaHei" panose="020B0503020204020204" pitchFamily="34" charset="-122"/>
                <a:ea typeface="Microsoft YaHei" panose="020B0503020204020204" pitchFamily="34" charset="-122"/>
              </a:defRPr>
            </a:lvl1pPr>
          </a:lstStyle>
          <a:p>
            <a:fld id="{A4911521-5835-3843-8C40-A05C163B5C5F}" type="slidenum">
              <a:rPr lang="en-CN" smtClean="0"/>
              <a:pPr/>
              <a:t>‹#›</a:t>
            </a:fld>
            <a:endParaRPr lang="en-CN" dirty="0"/>
          </a:p>
        </p:txBody>
      </p:sp>
      <p:sp>
        <p:nvSpPr>
          <p:cNvPr id="24" name="Footer Placeholder 15">
            <a:extLst>
              <a:ext uri="{FF2B5EF4-FFF2-40B4-BE49-F238E27FC236}">
                <a16:creationId xmlns:a16="http://schemas.microsoft.com/office/drawing/2014/main" id="{A1FD49D8-174D-EC4B-A943-181259DFE913}"/>
              </a:ext>
            </a:extLst>
          </p:cNvPr>
          <p:cNvSpPr>
            <a:spLocks noGrp="1"/>
          </p:cNvSpPr>
          <p:nvPr>
            <p:ph type="ftr" sz="quarter" idx="11"/>
          </p:nvPr>
        </p:nvSpPr>
        <p:spPr>
          <a:xfrm>
            <a:off x="6813755" y="6492140"/>
            <a:ext cx="2466686" cy="365125"/>
          </a:xfrm>
        </p:spPr>
        <p:txBody>
          <a:bodyPr anchor="ctr"/>
          <a:lstStyle>
            <a:lvl1pPr algn="r">
              <a:defRPr baseline="0">
                <a:solidFill>
                  <a:schemeClr val="bg1"/>
                </a:solidFill>
                <a:latin typeface="Microsoft YaHei" panose="020B0503020204020204" pitchFamily="34" charset="-122"/>
                <a:ea typeface="Microsoft YaHei" panose="020B0503020204020204" pitchFamily="34" charset="-122"/>
              </a:defRPr>
            </a:lvl1pPr>
          </a:lstStyle>
          <a:p>
            <a:r>
              <a:rPr lang="zh-CN" altLang="en-US"/>
              <a:t>杨子杰</a:t>
            </a:r>
            <a:endParaRPr lang="en-CN"/>
          </a:p>
        </p:txBody>
      </p:sp>
      <p:sp>
        <p:nvSpPr>
          <p:cNvPr id="25" name="矩形 24">
            <a:extLst>
              <a:ext uri="{FF2B5EF4-FFF2-40B4-BE49-F238E27FC236}">
                <a16:creationId xmlns:a16="http://schemas.microsoft.com/office/drawing/2014/main" id="{0704489D-5C99-E14D-8F6B-51A9AAE54806}"/>
              </a:ext>
            </a:extLst>
          </p:cNvPr>
          <p:cNvSpPr/>
          <p:nvPr userDrawn="1"/>
        </p:nvSpPr>
        <p:spPr>
          <a:xfrm>
            <a:off x="3256364" y="6520814"/>
            <a:ext cx="4256488" cy="307777"/>
          </a:xfrm>
          <a:prstGeom prst="rect">
            <a:avLst/>
          </a:prstGeom>
        </p:spPr>
        <p:txBody>
          <a:bodyPr wrap="square" anchor="ctr">
            <a:spAutoFit/>
          </a:bodyPr>
          <a:lstStyle/>
          <a:p>
            <a:r>
              <a:rPr lang="en-US" altLang="zh-CN"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Copyright: CC-BY 4.0 International license</a:t>
            </a:r>
            <a:endPar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5" name="Title 1">
            <a:extLst>
              <a:ext uri="{FF2B5EF4-FFF2-40B4-BE49-F238E27FC236}">
                <a16:creationId xmlns:a16="http://schemas.microsoft.com/office/drawing/2014/main" id="{47EB6D3B-47EF-CA49-8B9B-1A62D4235876}"/>
              </a:ext>
            </a:extLst>
          </p:cNvPr>
          <p:cNvSpPr>
            <a:spLocks noGrp="1"/>
          </p:cNvSpPr>
          <p:nvPr>
            <p:ph type="title"/>
          </p:nvPr>
        </p:nvSpPr>
        <p:spPr>
          <a:xfrm>
            <a:off x="83246" y="36432"/>
            <a:ext cx="12025509" cy="917652"/>
          </a:xfrm>
        </p:spPr>
        <p:txBody>
          <a:bodyPr anchor="b">
            <a:normAutofit/>
          </a:bodyPr>
          <a:lstStyle>
            <a:lvl1pPr>
              <a:lnSpc>
                <a:spcPct val="100000"/>
              </a:lnSpc>
              <a:defRPr sz="3200" b="1"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en-US" dirty="0"/>
              <a:t>Click to edit Master title style</a:t>
            </a:r>
            <a:endParaRPr lang="en-CN" dirty="0"/>
          </a:p>
        </p:txBody>
      </p:sp>
      <p:sp>
        <p:nvSpPr>
          <p:cNvPr id="18" name="内容占位符 10">
            <a:extLst>
              <a:ext uri="{FF2B5EF4-FFF2-40B4-BE49-F238E27FC236}">
                <a16:creationId xmlns:a16="http://schemas.microsoft.com/office/drawing/2014/main" id="{7C271B0B-E04C-A62A-9779-75E9BC77DA0C}"/>
              </a:ext>
            </a:extLst>
          </p:cNvPr>
          <p:cNvSpPr>
            <a:spLocks noGrp="1"/>
          </p:cNvSpPr>
          <p:nvPr>
            <p:ph sz="quarter" idx="14"/>
          </p:nvPr>
        </p:nvSpPr>
        <p:spPr>
          <a:xfrm>
            <a:off x="0" y="6246581"/>
            <a:ext cx="12192000" cy="246832"/>
          </a:xfrm>
        </p:spPr>
        <p:txBody>
          <a:bodyPr anchor="b">
            <a:noAutofit/>
          </a:bodyPr>
          <a:lstStyle>
            <a:lvl1pPr marL="0" indent="0" algn="l">
              <a:lnSpc>
                <a:spcPct val="100000"/>
              </a:lnSpc>
              <a:spcBef>
                <a:spcPts val="0"/>
              </a:spcBef>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kumimoji="1" lang="zh-CN" altLang="en-US" dirty="0"/>
              <a:t>单击此处编辑母版文本样式</a:t>
            </a:r>
          </a:p>
        </p:txBody>
      </p:sp>
      <p:pic>
        <p:nvPicPr>
          <p:cNvPr id="2" name="图片 1">
            <a:extLst>
              <a:ext uri="{FF2B5EF4-FFF2-40B4-BE49-F238E27FC236}">
                <a16:creationId xmlns:a16="http://schemas.microsoft.com/office/drawing/2014/main" id="{1DA2206B-DB99-43D1-A388-7754528D0F40}"/>
              </a:ext>
            </a:extLst>
          </p:cNvPr>
          <p:cNvPicPr>
            <a:picLocks noChangeAspect="1"/>
          </p:cNvPicPr>
          <p:nvPr userDrawn="1"/>
        </p:nvPicPr>
        <p:blipFill>
          <a:blip r:embed="rId4"/>
          <a:stretch>
            <a:fillRect/>
          </a:stretch>
        </p:blipFill>
        <p:spPr>
          <a:xfrm>
            <a:off x="1435117" y="6527270"/>
            <a:ext cx="1691199" cy="352333"/>
          </a:xfrm>
          <a:prstGeom prst="rect">
            <a:avLst/>
          </a:prstGeom>
        </p:spPr>
      </p:pic>
      <p:cxnSp>
        <p:nvCxnSpPr>
          <p:cNvPr id="3" name="Straight Connector 17">
            <a:extLst>
              <a:ext uri="{FF2B5EF4-FFF2-40B4-BE49-F238E27FC236}">
                <a16:creationId xmlns:a16="http://schemas.microsoft.com/office/drawing/2014/main" id="{0E5D3EA7-AB52-ABB8-3329-334AF8D29E8C}"/>
              </a:ext>
            </a:extLst>
          </p:cNvPr>
          <p:cNvCxnSpPr>
            <a:cxnSpLocks/>
          </p:cNvCxnSpPr>
          <p:nvPr userDrawn="1"/>
        </p:nvCxnSpPr>
        <p:spPr>
          <a:xfrm>
            <a:off x="130632" y="941668"/>
            <a:ext cx="12061368" cy="0"/>
          </a:xfrm>
          <a:prstGeom prst="line">
            <a:avLst/>
          </a:prstGeom>
          <a:ln w="38100">
            <a:solidFill>
              <a:srgbClr val="0030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1647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3055"/>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60986-5B56-5842-B071-85B59B0D5CBE}"/>
              </a:ext>
            </a:extLst>
          </p:cNvPr>
          <p:cNvSpPr>
            <a:spLocks noGrp="1"/>
          </p:cNvSpPr>
          <p:nvPr>
            <p:ph type="title"/>
          </p:nvPr>
        </p:nvSpPr>
        <p:spPr>
          <a:xfrm>
            <a:off x="416517" y="2766219"/>
            <a:ext cx="11358966" cy="1325563"/>
          </a:xfrm>
        </p:spPr>
        <p:txBody>
          <a:bodyPr>
            <a:noAutofit/>
          </a:bodyPr>
          <a:lstStyle>
            <a:lvl1pPr algn="ctr">
              <a:defRPr sz="7200" b="1">
                <a:solidFill>
                  <a:schemeClr val="bg1"/>
                </a:solidFill>
              </a:defRPr>
            </a:lvl1pPr>
          </a:lstStyle>
          <a:p>
            <a:r>
              <a:rPr kumimoji="1" lang="zh-CN" altLang="en-US" dirty="0"/>
              <a:t>单击此处编辑母版标题样式</a:t>
            </a:r>
          </a:p>
        </p:txBody>
      </p:sp>
    </p:spTree>
    <p:extLst>
      <p:ext uri="{BB962C8B-B14F-4D97-AF65-F5344CB8AC3E}">
        <p14:creationId xmlns:p14="http://schemas.microsoft.com/office/powerpoint/2010/main" val="2140520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B51D7-8826-D24D-B834-D667D626DB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N"/>
          </a:p>
        </p:txBody>
      </p:sp>
      <p:sp>
        <p:nvSpPr>
          <p:cNvPr id="3" name="Text Placeholder 2">
            <a:extLst>
              <a:ext uri="{FF2B5EF4-FFF2-40B4-BE49-F238E27FC236}">
                <a16:creationId xmlns:a16="http://schemas.microsoft.com/office/drawing/2014/main" id="{556B947A-0FBB-3148-B7F3-B5933274D4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a:p>
        </p:txBody>
      </p:sp>
      <p:sp>
        <p:nvSpPr>
          <p:cNvPr id="4" name="Date Placeholder 3">
            <a:extLst>
              <a:ext uri="{FF2B5EF4-FFF2-40B4-BE49-F238E27FC236}">
                <a16:creationId xmlns:a16="http://schemas.microsoft.com/office/drawing/2014/main" id="{99FFBCBA-05E1-1C40-B007-90A7CF47E9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stStyle>
          <a:p>
            <a:fld id="{60553573-2A2E-0648-8338-EA01CE0FF340}" type="datetime1">
              <a:rPr lang="zh-CN" altLang="en-US" smtClean="0"/>
              <a:t>2023/5/19</a:t>
            </a:fld>
            <a:endParaRPr lang="en-CN"/>
          </a:p>
        </p:txBody>
      </p:sp>
      <p:sp>
        <p:nvSpPr>
          <p:cNvPr id="5" name="Footer Placeholder 4">
            <a:extLst>
              <a:ext uri="{FF2B5EF4-FFF2-40B4-BE49-F238E27FC236}">
                <a16:creationId xmlns:a16="http://schemas.microsoft.com/office/drawing/2014/main" id="{6C4D9E3C-66AC-974F-BB25-0D3B6EF50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zh-CN" altLang="en-US"/>
              <a:t>杨子杰</a:t>
            </a:r>
            <a:endParaRPr lang="en-CN"/>
          </a:p>
        </p:txBody>
      </p:sp>
      <p:sp>
        <p:nvSpPr>
          <p:cNvPr id="6" name="Slide Number Placeholder 5">
            <a:extLst>
              <a:ext uri="{FF2B5EF4-FFF2-40B4-BE49-F238E27FC236}">
                <a16:creationId xmlns:a16="http://schemas.microsoft.com/office/drawing/2014/main" id="{39178AEC-DBB2-F444-8146-82CA17716D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cs typeface="Arial" panose="020B0604020202020204" pitchFamily="34" charset="0"/>
              </a:defRPr>
            </a:lvl1pPr>
          </a:lstStyle>
          <a:p>
            <a:fld id="{A4911521-5835-3843-8C40-A05C163B5C5F}" type="slidenum">
              <a:rPr lang="en-CN" smtClean="0"/>
              <a:pPr/>
              <a:t>‹#›</a:t>
            </a:fld>
            <a:endParaRPr lang="en-CN"/>
          </a:p>
        </p:txBody>
      </p:sp>
    </p:spTree>
    <p:extLst>
      <p:ext uri="{BB962C8B-B14F-4D97-AF65-F5344CB8AC3E}">
        <p14:creationId xmlns:p14="http://schemas.microsoft.com/office/powerpoint/2010/main" val="3078119639"/>
      </p:ext>
    </p:extLst>
  </p:cSld>
  <p:clrMap bg1="lt1" tx1="dk1" bg2="lt2" tx2="dk2" accent1="accent1" accent2="accent2" accent3="accent3" accent4="accent4" accent5="accent5" accent6="accent6" hlink="hlink" folHlink="folHlink"/>
  <p:sldLayoutIdLst>
    <p:sldLayoutId id="2147483696" r:id="rId1"/>
    <p:sldLayoutId id="2147483666" r:id="rId2"/>
    <p:sldLayoutId id="2147483694" r:id="rId3"/>
    <p:sldLayoutId id="2147483697" r:id="rId4"/>
  </p:sldLayoutIdLst>
  <p:hf hdr="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penai.com/blog/chatgpt-plugins.Googl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4.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tificamerican.com/article/how-my-ai-image-won-a-major-photography-competitio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YANG-Zijie/ai-masterbrain-scientist" TargetMode="External"/><Relationship Id="rId2" Type="http://schemas.openxmlformats.org/officeDocument/2006/relationships/hyperlink" Target="https://www.biorxiv.org/content/10.1101/2023.04.19.537579v1" TargetMode="External"/><Relationship Id="rId1" Type="http://schemas.openxmlformats.org/officeDocument/2006/relationships/slideLayout" Target="../slideLayouts/slideLayout3.xml"/><Relationship Id="rId4" Type="http://schemas.openxmlformats.org/officeDocument/2006/relationships/hyperlink" Target="https://zhuanlan.zhihu.com/p/624744690"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biorxiv.org/content/10.1101/2023.04.19.537579v1.full" TargetMode="Externa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游戏机&#10;&#10;描述已自动生成">
            <a:extLst>
              <a:ext uri="{FF2B5EF4-FFF2-40B4-BE49-F238E27FC236}">
                <a16:creationId xmlns:a16="http://schemas.microsoft.com/office/drawing/2014/main" id="{41E8EDAC-0244-1752-3B8E-68C27E4A29F5}"/>
              </a:ext>
            </a:extLst>
          </p:cNvPr>
          <p:cNvPicPr>
            <a:picLocks noChangeAspect="1"/>
          </p:cNvPicPr>
          <p:nvPr/>
        </p:nvPicPr>
        <p:blipFill>
          <a:blip r:embed="rId2"/>
          <a:stretch>
            <a:fillRect/>
          </a:stretch>
        </p:blipFill>
        <p:spPr>
          <a:xfrm>
            <a:off x="0" y="1260"/>
            <a:ext cx="12282616" cy="6906432"/>
          </a:xfrm>
          <a:prstGeom prst="rect">
            <a:avLst/>
          </a:prstGeom>
        </p:spPr>
      </p:pic>
      <p:sp>
        <p:nvSpPr>
          <p:cNvPr id="6" name="文本框 5">
            <a:extLst>
              <a:ext uri="{FF2B5EF4-FFF2-40B4-BE49-F238E27FC236}">
                <a16:creationId xmlns:a16="http://schemas.microsoft.com/office/drawing/2014/main" id="{89E1DD31-9CA4-1083-0331-F5F66651DC40}"/>
              </a:ext>
            </a:extLst>
          </p:cNvPr>
          <p:cNvSpPr txBox="1"/>
          <p:nvPr/>
        </p:nvSpPr>
        <p:spPr>
          <a:xfrm>
            <a:off x="5648325" y="2736503"/>
            <a:ext cx="6400110" cy="1384995"/>
          </a:xfrm>
          <a:prstGeom prst="rect">
            <a:avLst/>
          </a:prstGeom>
          <a:noFill/>
        </p:spPr>
        <p:txBody>
          <a:bodyPr wrap="square">
            <a:spAutoFit/>
          </a:bodyPr>
          <a:lstStyle/>
          <a:p>
            <a:pPr algn="r" defTabSz="457200"/>
            <a:r>
              <a:rPr kumimoji="1" lang="en-US" altLang="zh-CN" sz="6000" b="1" dirty="0">
                <a:solidFill>
                  <a:srgbClr val="FF8400"/>
                </a:solidFill>
                <a:latin typeface="Microsoft YaHei" panose="020B0503020204020204" pitchFamily="34" charset="-122"/>
                <a:ea typeface="Microsoft YaHei" panose="020B0503020204020204" pitchFamily="34" charset="-122"/>
              </a:rPr>
              <a:t>AI</a:t>
            </a:r>
            <a:r>
              <a:rPr kumimoji="1" lang="zh-CN" altLang="en-US" sz="6000" b="1" dirty="0">
                <a:solidFill>
                  <a:srgbClr val="FF8400"/>
                </a:solidFill>
                <a:latin typeface="Microsoft YaHei" panose="020B0503020204020204" pitchFamily="34" charset="-122"/>
                <a:ea typeface="Microsoft YaHei" panose="020B0503020204020204" pitchFamily="34" charset="-122"/>
              </a:rPr>
              <a:t>成为主脑科学家</a:t>
            </a:r>
          </a:p>
          <a:p>
            <a:pPr algn="r" defTabSz="457200"/>
            <a:r>
              <a:rPr kumimoji="1" lang="en-US" altLang="zh-CN" sz="2400" b="1" dirty="0">
                <a:solidFill>
                  <a:prstClr val="white"/>
                </a:solidFill>
                <a:latin typeface="Microsoft YaHei" panose="020B0503020204020204" pitchFamily="34" charset="-122"/>
                <a:ea typeface="Microsoft YaHei" panose="020B0503020204020204" pitchFamily="34" charset="-122"/>
              </a:rPr>
              <a:t>AI</a:t>
            </a:r>
            <a:r>
              <a:rPr kumimoji="1" lang="zh-CN" altLang="en-US" sz="2400" b="1" dirty="0">
                <a:solidFill>
                  <a:prstClr val="white"/>
                </a:solidFill>
                <a:latin typeface="Microsoft YaHei" panose="020B0503020204020204" pitchFamily="34" charset="-122"/>
                <a:ea typeface="Microsoft YaHei" panose="020B0503020204020204" pitchFamily="34" charset="-122"/>
              </a:rPr>
              <a:t>当</a:t>
            </a:r>
            <a:r>
              <a:rPr kumimoji="1" lang="en-US" altLang="zh-CN" sz="2400" b="1" dirty="0">
                <a:solidFill>
                  <a:prstClr val="white"/>
                </a:solidFill>
                <a:latin typeface="Microsoft YaHei" panose="020B0503020204020204" pitchFamily="34" charset="-122"/>
                <a:ea typeface="Microsoft YaHei" panose="020B0503020204020204" pitchFamily="34" charset="-122"/>
              </a:rPr>
              <a:t>PI</a:t>
            </a:r>
            <a:r>
              <a:rPr kumimoji="1" lang="zh-CN" altLang="en-US" sz="2400" b="1" dirty="0">
                <a:solidFill>
                  <a:prstClr val="white"/>
                </a:solidFill>
                <a:latin typeface="Microsoft YaHei" panose="020B0503020204020204" pitchFamily="34" charset="-122"/>
                <a:ea typeface="Microsoft YaHei" panose="020B0503020204020204" pitchFamily="34" charset="-122"/>
              </a:rPr>
              <a:t>，我帮</a:t>
            </a:r>
            <a:r>
              <a:rPr kumimoji="1" lang="en-US" altLang="zh-CN" sz="2400" b="1" dirty="0">
                <a:solidFill>
                  <a:prstClr val="white"/>
                </a:solidFill>
                <a:latin typeface="Microsoft YaHei" panose="020B0503020204020204" pitchFamily="34" charset="-122"/>
                <a:ea typeface="Microsoft YaHei" panose="020B0503020204020204" pitchFamily="34" charset="-122"/>
              </a:rPr>
              <a:t>AI</a:t>
            </a:r>
            <a:r>
              <a:rPr kumimoji="1" lang="zh-CN" altLang="en-US" sz="2400" b="1" dirty="0">
                <a:solidFill>
                  <a:prstClr val="white"/>
                </a:solidFill>
                <a:latin typeface="Microsoft YaHei" panose="020B0503020204020204" pitchFamily="34" charset="-122"/>
                <a:ea typeface="Microsoft YaHei" panose="020B0503020204020204" pitchFamily="34" charset="-122"/>
              </a:rPr>
              <a:t>做实验？科学家会失业吗？</a:t>
            </a:r>
            <a:endParaRPr kumimoji="1" lang="en-US" altLang="zh-CN" sz="2400" b="1" dirty="0">
              <a:solidFill>
                <a:prstClr val="white"/>
              </a:solidFill>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B7CA9606-3E61-A620-1729-AE95FEF32CAB}"/>
              </a:ext>
            </a:extLst>
          </p:cNvPr>
          <p:cNvGrpSpPr/>
          <p:nvPr/>
        </p:nvGrpSpPr>
        <p:grpSpPr>
          <a:xfrm>
            <a:off x="7965764" y="-203598"/>
            <a:ext cx="4663440" cy="821413"/>
            <a:chOff x="918474" y="6011900"/>
            <a:chExt cx="4663440" cy="821413"/>
          </a:xfrm>
        </p:grpSpPr>
        <p:sp>
          <p:nvSpPr>
            <p:cNvPr id="12" name="文本框 11">
              <a:extLst>
                <a:ext uri="{FF2B5EF4-FFF2-40B4-BE49-F238E27FC236}">
                  <a16:creationId xmlns:a16="http://schemas.microsoft.com/office/drawing/2014/main" id="{048B0483-96A3-91E4-3252-53A73A278B99}"/>
                </a:ext>
              </a:extLst>
            </p:cNvPr>
            <p:cNvSpPr txBox="1"/>
            <p:nvPr/>
          </p:nvSpPr>
          <p:spPr>
            <a:xfrm>
              <a:off x="918474" y="6011900"/>
              <a:ext cx="4663440" cy="429156"/>
            </a:xfrm>
            <a:prstGeom prst="rect">
              <a:avLst/>
            </a:prstGeom>
            <a:noFill/>
          </p:spPr>
          <p:txBody>
            <a:bodyPr wrap="square">
              <a:spAutoFit/>
            </a:bodyPr>
            <a:lstStyle/>
            <a:p>
              <a:pPr algn="r" defTabSz="457200">
                <a:lnSpc>
                  <a:spcPct val="150000"/>
                </a:lnSpc>
              </a:pPr>
              <a:endParaRPr kumimoji="1" lang="en-US" altLang="zh-CN" sz="1600" b="1" dirty="0">
                <a:solidFill>
                  <a:srgbClr val="F18600"/>
                </a:solidFill>
                <a:latin typeface="Microsoft YaHei" panose="020B0503020204020204" pitchFamily="34" charset="-122"/>
                <a:ea typeface="Microsoft YaHei" panose="020B0503020204020204" pitchFamily="34" charset="-122"/>
              </a:endParaRPr>
            </a:p>
          </p:txBody>
        </p:sp>
        <p:grpSp>
          <p:nvGrpSpPr>
            <p:cNvPr id="13" name="组合 12">
              <a:extLst>
                <a:ext uri="{FF2B5EF4-FFF2-40B4-BE49-F238E27FC236}">
                  <a16:creationId xmlns:a16="http://schemas.microsoft.com/office/drawing/2014/main" id="{42EE1CDC-B1F8-840F-274D-457EA7BC547C}"/>
                </a:ext>
              </a:extLst>
            </p:cNvPr>
            <p:cNvGrpSpPr/>
            <p:nvPr/>
          </p:nvGrpSpPr>
          <p:grpSpPr>
            <a:xfrm>
              <a:off x="1648908" y="6451614"/>
              <a:ext cx="3184103" cy="381699"/>
              <a:chOff x="35859" y="6509130"/>
              <a:chExt cx="3090457" cy="370473"/>
            </a:xfrm>
          </p:grpSpPr>
          <p:pic>
            <p:nvPicPr>
              <p:cNvPr id="14" name="Picture 3">
                <a:extLst>
                  <a:ext uri="{FF2B5EF4-FFF2-40B4-BE49-F238E27FC236}">
                    <a16:creationId xmlns:a16="http://schemas.microsoft.com/office/drawing/2014/main" id="{108D1EC0-0A8C-33A9-3845-199B11F13C5B}"/>
                  </a:ext>
                </a:extLst>
              </p:cNvPr>
              <p:cNvPicPr>
                <a:picLocks noChangeAspect="1"/>
              </p:cNvPicPr>
              <p:nvPr userDrawn="1"/>
            </p:nvPicPr>
            <p:blipFill>
              <a:blip r:embed="rId3"/>
              <a:stretch>
                <a:fillRect/>
              </a:stretch>
            </p:blipFill>
            <p:spPr>
              <a:xfrm>
                <a:off x="399826" y="6515283"/>
                <a:ext cx="905243" cy="306285"/>
              </a:xfrm>
              <a:prstGeom prst="rect">
                <a:avLst/>
              </a:prstGeom>
            </p:spPr>
          </p:pic>
          <p:pic>
            <p:nvPicPr>
              <p:cNvPr id="15" name="Picture 2">
                <a:extLst>
                  <a:ext uri="{FF2B5EF4-FFF2-40B4-BE49-F238E27FC236}">
                    <a16:creationId xmlns:a16="http://schemas.microsoft.com/office/drawing/2014/main" id="{620C5818-E839-F0BC-46CA-3B88C38F54CD}"/>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69779"/>
              <a:stretch/>
            </p:blipFill>
            <p:spPr bwMode="auto">
              <a:xfrm>
                <a:off x="35859" y="6509130"/>
                <a:ext cx="326071" cy="328949"/>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9E0A7CD6-2570-8EFF-A096-93DBEAD8E7E8}"/>
                  </a:ext>
                </a:extLst>
              </p:cNvPr>
              <p:cNvPicPr>
                <a:picLocks noChangeAspect="1"/>
              </p:cNvPicPr>
              <p:nvPr userDrawn="1"/>
            </p:nvPicPr>
            <p:blipFill>
              <a:blip r:embed="rId5"/>
              <a:stretch>
                <a:fillRect/>
              </a:stretch>
            </p:blipFill>
            <p:spPr>
              <a:xfrm>
                <a:off x="1435117" y="6527270"/>
                <a:ext cx="1691199" cy="352333"/>
              </a:xfrm>
              <a:prstGeom prst="rect">
                <a:avLst/>
              </a:prstGeom>
            </p:spPr>
          </p:pic>
        </p:grpSp>
      </p:grpSp>
      <p:sp>
        <p:nvSpPr>
          <p:cNvPr id="17" name="文本框 16">
            <a:extLst>
              <a:ext uri="{FF2B5EF4-FFF2-40B4-BE49-F238E27FC236}">
                <a16:creationId xmlns:a16="http://schemas.microsoft.com/office/drawing/2014/main" id="{79BDF430-3108-CC34-9FFD-CA5424B1B042}"/>
              </a:ext>
            </a:extLst>
          </p:cNvPr>
          <p:cNvSpPr txBox="1"/>
          <p:nvPr/>
        </p:nvSpPr>
        <p:spPr>
          <a:xfrm>
            <a:off x="8467897" y="1664301"/>
            <a:ext cx="184731" cy="369332"/>
          </a:xfrm>
          <a:prstGeom prst="rect">
            <a:avLst/>
          </a:prstGeom>
          <a:noFill/>
        </p:spPr>
        <p:txBody>
          <a:bodyPr wrap="none" rtlCol="0">
            <a:spAutoFit/>
          </a:bodyPr>
          <a:lstStyle/>
          <a:p>
            <a:pPr defTabSz="457200"/>
            <a:endParaRPr kumimoji="1" lang="zh-CN" altLang="en-US" dirty="0">
              <a:solidFill>
                <a:prstClr val="black"/>
              </a:solidFill>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70F566EA-157C-E109-F470-7B5B85840512}"/>
              </a:ext>
            </a:extLst>
          </p:cNvPr>
          <p:cNvSpPr txBox="1"/>
          <p:nvPr/>
        </p:nvSpPr>
        <p:spPr>
          <a:xfrm>
            <a:off x="5393723" y="6135225"/>
            <a:ext cx="6579972" cy="646331"/>
          </a:xfrm>
          <a:prstGeom prst="rect">
            <a:avLst/>
          </a:prstGeom>
          <a:noFill/>
        </p:spPr>
        <p:txBody>
          <a:bodyPr wrap="square">
            <a:spAutoFit/>
          </a:bodyPr>
          <a:lstStyle/>
          <a:p>
            <a:pPr algn="r" defTabSz="457200"/>
            <a:r>
              <a:rPr lang="en-US" altLang="zh-CN" dirty="0">
                <a:solidFill>
                  <a:prstClr val="white"/>
                </a:solidFill>
                <a:latin typeface="Microsoft YaHei" panose="020B0503020204020204" pitchFamily="34" charset="-122"/>
                <a:ea typeface="Microsoft YaHei" panose="020B0503020204020204" pitchFamily="34" charset="-122"/>
              </a:rPr>
              <a:t>YANG Zijie*, WANG </a:t>
            </a:r>
            <a:r>
              <a:rPr lang="en-US" altLang="zh-CN" dirty="0" err="1">
                <a:solidFill>
                  <a:prstClr val="white"/>
                </a:solidFill>
                <a:latin typeface="Microsoft YaHei" panose="020B0503020204020204" pitchFamily="34" charset="-122"/>
                <a:ea typeface="Microsoft YaHei" panose="020B0503020204020204" pitchFamily="34" charset="-122"/>
              </a:rPr>
              <a:t>Yukai</a:t>
            </a:r>
            <a:r>
              <a:rPr lang="en-US" altLang="zh-CN" dirty="0">
                <a:solidFill>
                  <a:prstClr val="white"/>
                </a:solidFill>
                <a:latin typeface="Microsoft YaHei" panose="020B0503020204020204" pitchFamily="34" charset="-122"/>
                <a:ea typeface="Microsoft YaHei" panose="020B0503020204020204" pitchFamily="34" charset="-122"/>
              </a:rPr>
              <a:t>*, ZHANG </a:t>
            </a:r>
            <a:r>
              <a:rPr lang="en-US" altLang="zh-CN" dirty="0" err="1">
                <a:solidFill>
                  <a:prstClr val="white"/>
                </a:solidFill>
                <a:latin typeface="Microsoft YaHei" panose="020B0503020204020204" pitchFamily="34" charset="-122"/>
                <a:ea typeface="Microsoft YaHei" panose="020B0503020204020204" pitchFamily="34" charset="-122"/>
              </a:rPr>
              <a:t>Lijing</a:t>
            </a:r>
            <a:r>
              <a:rPr lang="en-US" altLang="zh-CN" dirty="0">
                <a:solidFill>
                  <a:prstClr val="white"/>
                </a:solidFill>
                <a:latin typeface="Microsoft YaHei" panose="020B0503020204020204" pitchFamily="34" charset="-122"/>
                <a:ea typeface="Microsoft YaHei" panose="020B0503020204020204" pitchFamily="34" charset="-122"/>
              </a:rPr>
              <a:t>. </a:t>
            </a:r>
          </a:p>
          <a:p>
            <a:pPr algn="r" defTabSz="457200"/>
            <a:r>
              <a:rPr lang="en-US" altLang="zh-CN" dirty="0">
                <a:solidFill>
                  <a:prstClr val="white"/>
                </a:solidFill>
                <a:latin typeface="Microsoft YaHei" panose="020B0503020204020204" pitchFamily="34" charset="-122"/>
                <a:ea typeface="Microsoft YaHei" panose="020B0503020204020204" pitchFamily="34" charset="-122"/>
              </a:rPr>
              <a:t>AI becomes a </a:t>
            </a:r>
            <a:r>
              <a:rPr lang="en-US" altLang="zh-CN" dirty="0" err="1">
                <a:solidFill>
                  <a:prstClr val="white"/>
                </a:solidFill>
                <a:latin typeface="Microsoft YaHei" panose="020B0503020204020204" pitchFamily="34" charset="-122"/>
                <a:ea typeface="Microsoft YaHei" panose="020B0503020204020204" pitchFamily="34" charset="-122"/>
              </a:rPr>
              <a:t>masterbrain</a:t>
            </a:r>
            <a:r>
              <a:rPr lang="en-US" altLang="zh-CN" dirty="0">
                <a:solidFill>
                  <a:prstClr val="white"/>
                </a:solidFill>
                <a:latin typeface="Microsoft YaHei" panose="020B0503020204020204" pitchFamily="34" charset="-122"/>
                <a:ea typeface="Microsoft YaHei" panose="020B0503020204020204" pitchFamily="34" charset="-122"/>
              </a:rPr>
              <a:t> scientist. </a:t>
            </a:r>
            <a:r>
              <a:rPr lang="en-US" altLang="zh-CN" i="1" dirty="0" err="1">
                <a:solidFill>
                  <a:prstClr val="white"/>
                </a:solidFill>
                <a:latin typeface="Microsoft YaHei" panose="020B0503020204020204" pitchFamily="34" charset="-122"/>
                <a:ea typeface="Microsoft YaHei" panose="020B0503020204020204" pitchFamily="34" charset="-122"/>
              </a:rPr>
              <a:t>bioRxiv</a:t>
            </a:r>
            <a:r>
              <a:rPr lang="en-US" altLang="zh-CN" dirty="0">
                <a:solidFill>
                  <a:prstClr val="white"/>
                </a:solidFill>
                <a:latin typeface="Microsoft YaHei" panose="020B0503020204020204" pitchFamily="34" charset="-122"/>
                <a:ea typeface="Microsoft YaHei" panose="020B0503020204020204" pitchFamily="34" charset="-122"/>
              </a:rPr>
              <a:t>, 2023.</a:t>
            </a:r>
          </a:p>
        </p:txBody>
      </p:sp>
    </p:spTree>
    <p:extLst>
      <p:ext uri="{BB962C8B-B14F-4D97-AF65-F5344CB8AC3E}">
        <p14:creationId xmlns:p14="http://schemas.microsoft.com/office/powerpoint/2010/main" val="4190956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40FDD-D648-74A5-AC97-79AE09028580}"/>
              </a:ext>
            </a:extLst>
          </p:cNvPr>
          <p:cNvSpPr>
            <a:spLocks noGrp="1"/>
          </p:cNvSpPr>
          <p:nvPr>
            <p:ph type="title"/>
          </p:nvPr>
        </p:nvSpPr>
        <p:spPr/>
        <p:txBody>
          <a:bodyPr>
            <a:normAutofit fontScale="90000"/>
          </a:bodyPr>
          <a:lstStyle/>
          <a:p>
            <a:r>
              <a:rPr kumimoji="1" lang="zh-CN" altLang="en-US" dirty="0"/>
              <a:t>生物学闭环科学测试研究：</a:t>
            </a:r>
            <a:br>
              <a:rPr kumimoji="1" lang="en-US" altLang="zh-CN" dirty="0"/>
            </a:br>
            <a:r>
              <a:rPr kumimoji="1" lang="en-US" altLang="zh-CN" dirty="0"/>
              <a:t>AI</a:t>
            </a:r>
            <a:r>
              <a:rPr kumimoji="1" lang="zh-CN" altLang="en-US" dirty="0"/>
              <a:t>主脑科学家</a:t>
            </a:r>
            <a:r>
              <a:rPr lang="zh-CN" altLang="en-US" sz="3200" dirty="0"/>
              <a:t>将实验设计整理为人类易理解形式</a:t>
            </a:r>
            <a:endParaRPr kumimoji="1" lang="zh-CN" altLang="en-US" dirty="0"/>
          </a:p>
        </p:txBody>
      </p:sp>
      <p:sp>
        <p:nvSpPr>
          <p:cNvPr id="3" name="日期占位符 2">
            <a:extLst>
              <a:ext uri="{FF2B5EF4-FFF2-40B4-BE49-F238E27FC236}">
                <a16:creationId xmlns:a16="http://schemas.microsoft.com/office/drawing/2014/main" id="{BDE006CB-6FF2-BEFC-3F0D-02FBB260BC8E}"/>
              </a:ext>
            </a:extLst>
          </p:cNvPr>
          <p:cNvSpPr>
            <a:spLocks noGrp="1"/>
          </p:cNvSpPr>
          <p:nvPr>
            <p:ph type="dt" sz="half" idx="10"/>
          </p:nvPr>
        </p:nvSpPr>
        <p:spPr/>
        <p:txBody>
          <a:bodyPr/>
          <a:lstStyle/>
          <a:p>
            <a:fld id="{74AFDF6F-2D45-6B4D-92A7-B09107B3C3EF}"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3C3565AA-3068-A538-BE49-31C911AE77AA}"/>
              </a:ext>
            </a:extLst>
          </p:cNvPr>
          <p:cNvSpPr>
            <a:spLocks noGrp="1"/>
          </p:cNvSpPr>
          <p:nvPr>
            <p:ph type="sldNum" sz="quarter" idx="12"/>
          </p:nvPr>
        </p:nvSpPr>
        <p:spPr/>
        <p:txBody>
          <a:bodyPr/>
          <a:lstStyle/>
          <a:p>
            <a:fld id="{A4911521-5835-3843-8C40-A05C163B5C5F}" type="slidenum">
              <a:rPr lang="en-CN" smtClean="0"/>
              <a:pPr/>
              <a:t>10</a:t>
            </a:fld>
            <a:endParaRPr lang="en-CN" dirty="0"/>
          </a:p>
        </p:txBody>
      </p:sp>
      <p:sp>
        <p:nvSpPr>
          <p:cNvPr id="5" name="页脚占位符 4">
            <a:extLst>
              <a:ext uri="{FF2B5EF4-FFF2-40B4-BE49-F238E27FC236}">
                <a16:creationId xmlns:a16="http://schemas.microsoft.com/office/drawing/2014/main" id="{B3FD10E3-F7CE-B5AB-36D1-61EE2C777CA7}"/>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AEBA601A-F48A-A9EB-7ED6-A1F59E44BC68}"/>
              </a:ext>
            </a:extLst>
          </p:cNvPr>
          <p:cNvSpPr>
            <a:spLocks noGrp="1"/>
          </p:cNvSpPr>
          <p:nvPr>
            <p:ph sz="quarter" idx="13"/>
          </p:nvPr>
        </p:nvSpPr>
        <p:spPr/>
        <p:txBody>
          <a:bodyPr/>
          <a:lstStyle/>
          <a:p>
            <a:r>
              <a:rPr kumimoji="1" lang="zh-CN" altLang="en-US" dirty="0"/>
              <a:t> </a:t>
            </a:r>
          </a:p>
        </p:txBody>
      </p:sp>
      <p:sp>
        <p:nvSpPr>
          <p:cNvPr id="7" name="文本框 6">
            <a:extLst>
              <a:ext uri="{FF2B5EF4-FFF2-40B4-BE49-F238E27FC236}">
                <a16:creationId xmlns:a16="http://schemas.microsoft.com/office/drawing/2014/main" id="{D4BE9D0F-D2D0-34A8-F146-52BBB3CCA2FD}"/>
              </a:ext>
            </a:extLst>
          </p:cNvPr>
          <p:cNvSpPr txBox="1"/>
          <p:nvPr/>
        </p:nvSpPr>
        <p:spPr>
          <a:xfrm>
            <a:off x="6203949" y="1052513"/>
            <a:ext cx="5688013" cy="2308324"/>
          </a:xfrm>
          <a:prstGeom prst="rect">
            <a:avLst/>
          </a:prstGeom>
          <a:noFill/>
        </p:spPr>
        <p:txBody>
          <a:bodyPr wrap="square" rtlCol="0" anchor="t">
            <a:spAutoFit/>
          </a:bodyPr>
          <a:lstStyle/>
          <a:p>
            <a:r>
              <a:rPr kumimoji="1" lang="zh-CN" altLang="en-US" dirty="0"/>
              <a:t>对话要点：</a:t>
            </a:r>
          </a:p>
          <a:p>
            <a:endParaRPr kumimoji="1" lang="en-US" altLang="zh-CN" dirty="0"/>
          </a:p>
          <a:p>
            <a:r>
              <a:rPr kumimoji="1" lang="zh-CN" altLang="en-US" b="1" dirty="0"/>
              <a:t>研究者：</a:t>
            </a:r>
            <a:endParaRPr kumimoji="1" lang="en-US" altLang="zh-CN" dirty="0"/>
          </a:p>
          <a:p>
            <a:pPr marL="285750" indent="-285750">
              <a:buFont typeface="Arial" panose="020B0604020202020204" pitchFamily="34" charset="0"/>
              <a:buChar char="•"/>
            </a:pPr>
            <a:r>
              <a:rPr kumimoji="1" lang="zh-CN" altLang="en-US" dirty="0"/>
              <a:t>请</a:t>
            </a:r>
            <a:r>
              <a:rPr kumimoji="1" lang="en-US" altLang="zh-CN" dirty="0"/>
              <a:t>GPT-4</a:t>
            </a:r>
            <a:r>
              <a:rPr lang="zh-CN" altLang="en-US" sz="1800" dirty="0"/>
              <a:t>将实验设计整理为人类易理解形式</a:t>
            </a:r>
            <a:endParaRPr kumimoji="1" lang="en-US" altLang="zh-CN" dirty="0"/>
          </a:p>
          <a:p>
            <a:endParaRPr kumimoji="1" lang="en-US" altLang="zh-CN" dirty="0"/>
          </a:p>
          <a:p>
            <a:r>
              <a:rPr kumimoji="1" lang="en-US" altLang="zh-CN" b="1" dirty="0"/>
              <a:t>GPT-4</a:t>
            </a:r>
            <a:r>
              <a:rPr kumimoji="1" lang="zh-CN" altLang="en-US" b="1" dirty="0"/>
              <a:t>回答：</a:t>
            </a:r>
            <a:endParaRPr kumimoji="1" lang="en-US" altLang="zh-CN" b="1" dirty="0"/>
          </a:p>
          <a:p>
            <a:pPr marL="285750" indent="-285750">
              <a:buFont typeface="Arial" panose="020B0604020202020204" pitchFamily="34" charset="0"/>
              <a:buChar char="•"/>
            </a:pPr>
            <a:r>
              <a:rPr kumimoji="1" lang="zh-CN" altLang="en-US" dirty="0"/>
              <a:t>将关键的实验条件整理为如下表格，并列出每块实验凝胶所对应需要的测试条件：</a:t>
            </a:r>
            <a:endParaRPr kumimoji="1" lang="en-US" altLang="zh-CN" b="1" dirty="0"/>
          </a:p>
        </p:txBody>
      </p:sp>
      <p:pic>
        <p:nvPicPr>
          <p:cNvPr id="8" name="图片 7" descr="表格&#10;&#10;描述已自动生成">
            <a:extLst>
              <a:ext uri="{FF2B5EF4-FFF2-40B4-BE49-F238E27FC236}">
                <a16:creationId xmlns:a16="http://schemas.microsoft.com/office/drawing/2014/main" id="{B9CBA932-B7D2-00C5-808C-11933CC87429}"/>
              </a:ext>
            </a:extLst>
          </p:cNvPr>
          <p:cNvPicPr>
            <a:picLocks noChangeAspect="1"/>
          </p:cNvPicPr>
          <p:nvPr/>
        </p:nvPicPr>
        <p:blipFill>
          <a:blip r:embed="rId2"/>
          <a:stretch>
            <a:fillRect/>
          </a:stretch>
        </p:blipFill>
        <p:spPr>
          <a:xfrm>
            <a:off x="289370" y="1046197"/>
            <a:ext cx="5564885" cy="5400000"/>
          </a:xfrm>
          <a:prstGeom prst="rect">
            <a:avLst/>
          </a:prstGeom>
        </p:spPr>
      </p:pic>
      <p:graphicFrame>
        <p:nvGraphicFramePr>
          <p:cNvPr id="9" name="表格 8">
            <a:extLst>
              <a:ext uri="{FF2B5EF4-FFF2-40B4-BE49-F238E27FC236}">
                <a16:creationId xmlns:a16="http://schemas.microsoft.com/office/drawing/2014/main" id="{26086BAA-ADD0-D32D-1C3B-D5C3C0151CAA}"/>
              </a:ext>
            </a:extLst>
          </p:cNvPr>
          <p:cNvGraphicFramePr>
            <a:graphicFrameLocks noGrp="1"/>
          </p:cNvGraphicFramePr>
          <p:nvPr/>
        </p:nvGraphicFramePr>
        <p:xfrm>
          <a:off x="6509955" y="3348620"/>
          <a:ext cx="5076000" cy="3048000"/>
        </p:xfrm>
        <a:graphic>
          <a:graphicData uri="http://schemas.openxmlformats.org/drawingml/2006/table">
            <a:tbl>
              <a:tblPr firstRow="1" bandRow="1">
                <a:tableStyleId>{EB344D84-9AFB-497E-A393-DC336BA19D2E}</a:tableStyleId>
              </a:tblPr>
              <a:tblGrid>
                <a:gridCol w="1692000">
                  <a:extLst>
                    <a:ext uri="{9D8B030D-6E8A-4147-A177-3AD203B41FA5}">
                      <a16:colId xmlns:a16="http://schemas.microsoft.com/office/drawing/2014/main" val="4124017017"/>
                    </a:ext>
                  </a:extLst>
                </a:gridCol>
                <a:gridCol w="1692000">
                  <a:extLst>
                    <a:ext uri="{9D8B030D-6E8A-4147-A177-3AD203B41FA5}">
                      <a16:colId xmlns:a16="http://schemas.microsoft.com/office/drawing/2014/main" val="2355724605"/>
                    </a:ext>
                  </a:extLst>
                </a:gridCol>
                <a:gridCol w="1692000">
                  <a:extLst>
                    <a:ext uri="{9D8B030D-6E8A-4147-A177-3AD203B41FA5}">
                      <a16:colId xmlns:a16="http://schemas.microsoft.com/office/drawing/2014/main" val="1839529502"/>
                    </a:ext>
                  </a:extLst>
                </a:gridCol>
              </a:tblGrid>
              <a:tr h="0">
                <a:tc>
                  <a:txBody>
                    <a:bodyPr/>
                    <a:lstStyle/>
                    <a:p>
                      <a:pPr algn="ctr" fontAlgn="ctr"/>
                      <a:r>
                        <a:rPr lang="en-US" sz="1400" dirty="0"/>
                        <a:t>Gel</a:t>
                      </a:r>
                      <a:r>
                        <a:rPr lang="zh-CN" altLang="en-US" sz="1400" dirty="0"/>
                        <a:t> </a:t>
                      </a:r>
                      <a:r>
                        <a:rPr lang="en-US" altLang="zh-CN" sz="1400" dirty="0"/>
                        <a:t>#</a:t>
                      </a:r>
                      <a:endParaRPr lang="en-US" sz="1400" dirty="0"/>
                    </a:p>
                  </a:txBody>
                  <a:tcPr marL="45720" marR="45720" anchor="ctr"/>
                </a:tc>
                <a:tc>
                  <a:txBody>
                    <a:bodyPr/>
                    <a:lstStyle/>
                    <a:p>
                      <a:pPr algn="ctr" fontAlgn="ctr"/>
                      <a:r>
                        <a:rPr lang="en-US" altLang="zh-CN" sz="1400" dirty="0"/>
                        <a:t>Gel concentration</a:t>
                      </a:r>
                      <a:endParaRPr lang="en-US" sz="1400" dirty="0"/>
                    </a:p>
                  </a:txBody>
                  <a:tcPr marL="45720" marR="4572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dirty="0"/>
                        <a:t>Voltage</a:t>
                      </a:r>
                    </a:p>
                  </a:txBody>
                  <a:tcPr marL="45720" marR="45720" anchor="ctr"/>
                </a:tc>
                <a:extLst>
                  <a:ext uri="{0D108BD9-81ED-4DB2-BD59-A6C34878D82A}">
                    <a16:rowId xmlns:a16="http://schemas.microsoft.com/office/drawing/2014/main" val="3327352703"/>
                  </a:ext>
                </a:extLst>
              </a:tr>
              <a:tr h="203200">
                <a:tc>
                  <a:txBody>
                    <a:bodyPr/>
                    <a:lstStyle/>
                    <a:p>
                      <a:pPr algn="ctr" fontAlgn="ctr"/>
                      <a:r>
                        <a:rPr lang="en-US" altLang="zh-CN" sz="1400" dirty="0"/>
                        <a:t>1</a:t>
                      </a:r>
                    </a:p>
                  </a:txBody>
                  <a:tcPr marL="45720" marR="45720" anchor="ctr"/>
                </a:tc>
                <a:tc>
                  <a:txBody>
                    <a:bodyPr/>
                    <a:lstStyle/>
                    <a:p>
                      <a:pPr algn="ctr" fontAlgn="ctr"/>
                      <a:r>
                        <a:rPr lang="en-US" altLang="zh-CN" sz="1400" dirty="0"/>
                        <a:t>1%</a:t>
                      </a:r>
                    </a:p>
                  </a:txBody>
                  <a:tcPr marL="45720" marR="45720" anchor="ctr"/>
                </a:tc>
                <a:tc>
                  <a:txBody>
                    <a:bodyPr/>
                    <a:lstStyle/>
                    <a:p>
                      <a:pPr algn="ctr" fontAlgn="ctr"/>
                      <a:r>
                        <a:rPr lang="en-US" sz="1400" dirty="0"/>
                        <a:t>50V</a:t>
                      </a:r>
                    </a:p>
                  </a:txBody>
                  <a:tcPr marL="45720" marR="45720" anchor="ctr"/>
                </a:tc>
                <a:extLst>
                  <a:ext uri="{0D108BD9-81ED-4DB2-BD59-A6C34878D82A}">
                    <a16:rowId xmlns:a16="http://schemas.microsoft.com/office/drawing/2014/main" val="2944979547"/>
                  </a:ext>
                </a:extLst>
              </a:tr>
              <a:tr h="203200">
                <a:tc>
                  <a:txBody>
                    <a:bodyPr/>
                    <a:lstStyle/>
                    <a:p>
                      <a:pPr algn="ctr" fontAlgn="ctr"/>
                      <a:r>
                        <a:rPr lang="en-US" altLang="zh-CN" sz="1400" dirty="0"/>
                        <a:t>2</a:t>
                      </a:r>
                    </a:p>
                  </a:txBody>
                  <a:tcPr marL="45720" marR="45720" anchor="ctr"/>
                </a:tc>
                <a:tc>
                  <a:txBody>
                    <a:bodyPr/>
                    <a:lstStyle/>
                    <a:p>
                      <a:pPr algn="ctr" fontAlgn="ctr"/>
                      <a:r>
                        <a:rPr lang="en-US" altLang="zh-CN" sz="1400" dirty="0"/>
                        <a:t>1.5%</a:t>
                      </a:r>
                    </a:p>
                  </a:txBody>
                  <a:tcPr marL="45720" marR="45720" anchor="ctr"/>
                </a:tc>
                <a:tc>
                  <a:txBody>
                    <a:bodyPr/>
                    <a:lstStyle/>
                    <a:p>
                      <a:pPr algn="ctr" fontAlgn="ctr"/>
                      <a:r>
                        <a:rPr lang="en-US" sz="1400" dirty="0"/>
                        <a:t>50V</a:t>
                      </a:r>
                    </a:p>
                  </a:txBody>
                  <a:tcPr marL="45720" marR="45720" anchor="ctr"/>
                </a:tc>
                <a:extLst>
                  <a:ext uri="{0D108BD9-81ED-4DB2-BD59-A6C34878D82A}">
                    <a16:rowId xmlns:a16="http://schemas.microsoft.com/office/drawing/2014/main" val="722524364"/>
                  </a:ext>
                </a:extLst>
              </a:tr>
              <a:tr h="203200">
                <a:tc>
                  <a:txBody>
                    <a:bodyPr/>
                    <a:lstStyle/>
                    <a:p>
                      <a:pPr algn="ctr" fontAlgn="ctr"/>
                      <a:r>
                        <a:rPr lang="en-US" altLang="zh-CN" sz="1400" dirty="0"/>
                        <a:t>3</a:t>
                      </a:r>
                    </a:p>
                  </a:txBody>
                  <a:tcPr marL="45720" marR="45720" anchor="ctr"/>
                </a:tc>
                <a:tc>
                  <a:txBody>
                    <a:bodyPr/>
                    <a:lstStyle/>
                    <a:p>
                      <a:pPr algn="ctr" fontAlgn="ctr"/>
                      <a:r>
                        <a:rPr lang="en-US" altLang="zh-CN" sz="1400" dirty="0"/>
                        <a:t>2%</a:t>
                      </a:r>
                    </a:p>
                  </a:txBody>
                  <a:tcPr marL="45720" marR="45720" anchor="ctr"/>
                </a:tc>
                <a:tc>
                  <a:txBody>
                    <a:bodyPr/>
                    <a:lstStyle/>
                    <a:p>
                      <a:pPr algn="ctr" fontAlgn="ctr"/>
                      <a:r>
                        <a:rPr lang="en-US" sz="1400"/>
                        <a:t>50V</a:t>
                      </a:r>
                    </a:p>
                  </a:txBody>
                  <a:tcPr marL="45720" marR="45720" anchor="ctr"/>
                </a:tc>
                <a:extLst>
                  <a:ext uri="{0D108BD9-81ED-4DB2-BD59-A6C34878D82A}">
                    <a16:rowId xmlns:a16="http://schemas.microsoft.com/office/drawing/2014/main" val="1838648299"/>
                  </a:ext>
                </a:extLst>
              </a:tr>
              <a:tr h="203200">
                <a:tc>
                  <a:txBody>
                    <a:bodyPr/>
                    <a:lstStyle/>
                    <a:p>
                      <a:pPr algn="ctr" fontAlgn="ctr"/>
                      <a:r>
                        <a:rPr lang="en-US" altLang="zh-CN" sz="1400" dirty="0"/>
                        <a:t>4</a:t>
                      </a:r>
                    </a:p>
                  </a:txBody>
                  <a:tcPr marL="45720" marR="45720" anchor="ctr"/>
                </a:tc>
                <a:tc>
                  <a:txBody>
                    <a:bodyPr/>
                    <a:lstStyle/>
                    <a:p>
                      <a:pPr algn="ctr" fontAlgn="ctr"/>
                      <a:r>
                        <a:rPr lang="en-US" altLang="zh-CN" sz="1400" dirty="0"/>
                        <a:t>1%</a:t>
                      </a:r>
                    </a:p>
                  </a:txBody>
                  <a:tcPr marL="45720" marR="45720" anchor="ctr"/>
                </a:tc>
                <a:tc>
                  <a:txBody>
                    <a:bodyPr/>
                    <a:lstStyle/>
                    <a:p>
                      <a:pPr algn="ctr" fontAlgn="ctr"/>
                      <a:r>
                        <a:rPr lang="en-US" sz="1400"/>
                        <a:t>75V</a:t>
                      </a:r>
                    </a:p>
                  </a:txBody>
                  <a:tcPr marL="45720" marR="45720" anchor="ctr"/>
                </a:tc>
                <a:extLst>
                  <a:ext uri="{0D108BD9-81ED-4DB2-BD59-A6C34878D82A}">
                    <a16:rowId xmlns:a16="http://schemas.microsoft.com/office/drawing/2014/main" val="3109223929"/>
                  </a:ext>
                </a:extLst>
              </a:tr>
              <a:tr h="203200">
                <a:tc>
                  <a:txBody>
                    <a:bodyPr/>
                    <a:lstStyle/>
                    <a:p>
                      <a:pPr algn="ctr" fontAlgn="ctr"/>
                      <a:r>
                        <a:rPr lang="en-US" altLang="zh-CN" sz="1400" dirty="0"/>
                        <a:t>5</a:t>
                      </a:r>
                    </a:p>
                  </a:txBody>
                  <a:tcPr marL="45720" marR="45720" anchor="ctr"/>
                </a:tc>
                <a:tc>
                  <a:txBody>
                    <a:bodyPr/>
                    <a:lstStyle/>
                    <a:p>
                      <a:pPr algn="ctr" fontAlgn="ctr"/>
                      <a:r>
                        <a:rPr lang="en-US" altLang="zh-CN" sz="1400" dirty="0"/>
                        <a:t>1.5%</a:t>
                      </a:r>
                    </a:p>
                  </a:txBody>
                  <a:tcPr marL="45720" marR="45720" anchor="ctr"/>
                </a:tc>
                <a:tc>
                  <a:txBody>
                    <a:bodyPr/>
                    <a:lstStyle/>
                    <a:p>
                      <a:pPr algn="ctr" fontAlgn="ctr"/>
                      <a:r>
                        <a:rPr lang="en-US" sz="1400"/>
                        <a:t>75V</a:t>
                      </a:r>
                    </a:p>
                  </a:txBody>
                  <a:tcPr marL="45720" marR="45720" anchor="ctr"/>
                </a:tc>
                <a:extLst>
                  <a:ext uri="{0D108BD9-81ED-4DB2-BD59-A6C34878D82A}">
                    <a16:rowId xmlns:a16="http://schemas.microsoft.com/office/drawing/2014/main" val="1762685875"/>
                  </a:ext>
                </a:extLst>
              </a:tr>
              <a:tr h="203200">
                <a:tc>
                  <a:txBody>
                    <a:bodyPr/>
                    <a:lstStyle/>
                    <a:p>
                      <a:pPr algn="ctr" fontAlgn="ctr"/>
                      <a:r>
                        <a:rPr lang="en-US" altLang="zh-CN" sz="1400" dirty="0"/>
                        <a:t>6</a:t>
                      </a:r>
                    </a:p>
                  </a:txBody>
                  <a:tcPr marL="45720" marR="45720" anchor="ctr"/>
                </a:tc>
                <a:tc>
                  <a:txBody>
                    <a:bodyPr/>
                    <a:lstStyle/>
                    <a:p>
                      <a:pPr algn="ctr" fontAlgn="ctr"/>
                      <a:r>
                        <a:rPr lang="en-US" altLang="zh-CN" sz="1400" dirty="0"/>
                        <a:t>2%</a:t>
                      </a:r>
                    </a:p>
                  </a:txBody>
                  <a:tcPr marL="45720" marR="45720" anchor="ctr"/>
                </a:tc>
                <a:tc>
                  <a:txBody>
                    <a:bodyPr/>
                    <a:lstStyle/>
                    <a:p>
                      <a:pPr algn="ctr" fontAlgn="ctr"/>
                      <a:r>
                        <a:rPr lang="en-US" sz="1400"/>
                        <a:t>75V</a:t>
                      </a:r>
                    </a:p>
                  </a:txBody>
                  <a:tcPr marL="45720" marR="45720" anchor="ctr"/>
                </a:tc>
                <a:extLst>
                  <a:ext uri="{0D108BD9-81ED-4DB2-BD59-A6C34878D82A}">
                    <a16:rowId xmlns:a16="http://schemas.microsoft.com/office/drawing/2014/main" val="2311250005"/>
                  </a:ext>
                </a:extLst>
              </a:tr>
              <a:tr h="203200">
                <a:tc>
                  <a:txBody>
                    <a:bodyPr/>
                    <a:lstStyle/>
                    <a:p>
                      <a:pPr algn="ctr" fontAlgn="ctr"/>
                      <a:r>
                        <a:rPr lang="en-US" altLang="zh-CN" sz="1400" dirty="0"/>
                        <a:t>7</a:t>
                      </a:r>
                    </a:p>
                  </a:txBody>
                  <a:tcPr marL="45720" marR="45720" anchor="ctr"/>
                </a:tc>
                <a:tc>
                  <a:txBody>
                    <a:bodyPr/>
                    <a:lstStyle/>
                    <a:p>
                      <a:pPr algn="ctr" fontAlgn="ctr"/>
                      <a:r>
                        <a:rPr lang="en-US" altLang="zh-CN" sz="1400" dirty="0"/>
                        <a:t>1%</a:t>
                      </a:r>
                    </a:p>
                  </a:txBody>
                  <a:tcPr marL="45720" marR="45720" anchor="ctr"/>
                </a:tc>
                <a:tc>
                  <a:txBody>
                    <a:bodyPr/>
                    <a:lstStyle/>
                    <a:p>
                      <a:pPr algn="ctr" fontAlgn="ctr"/>
                      <a:r>
                        <a:rPr lang="en-US" sz="1400"/>
                        <a:t>100V</a:t>
                      </a:r>
                    </a:p>
                  </a:txBody>
                  <a:tcPr marL="45720" marR="45720" anchor="ctr"/>
                </a:tc>
                <a:extLst>
                  <a:ext uri="{0D108BD9-81ED-4DB2-BD59-A6C34878D82A}">
                    <a16:rowId xmlns:a16="http://schemas.microsoft.com/office/drawing/2014/main" val="2100644510"/>
                  </a:ext>
                </a:extLst>
              </a:tr>
              <a:tr h="203200">
                <a:tc>
                  <a:txBody>
                    <a:bodyPr/>
                    <a:lstStyle/>
                    <a:p>
                      <a:pPr algn="ctr" fontAlgn="ctr"/>
                      <a:r>
                        <a:rPr lang="en-US" altLang="zh-CN" sz="1400" dirty="0"/>
                        <a:t>8</a:t>
                      </a:r>
                    </a:p>
                  </a:txBody>
                  <a:tcPr marL="45720" marR="45720" anchor="ctr"/>
                </a:tc>
                <a:tc>
                  <a:txBody>
                    <a:bodyPr/>
                    <a:lstStyle/>
                    <a:p>
                      <a:pPr algn="ctr" fontAlgn="ctr"/>
                      <a:r>
                        <a:rPr lang="en-US" altLang="zh-CN" sz="1400" dirty="0"/>
                        <a:t>1.5%</a:t>
                      </a:r>
                    </a:p>
                  </a:txBody>
                  <a:tcPr marL="45720" marR="45720" anchor="ctr"/>
                </a:tc>
                <a:tc>
                  <a:txBody>
                    <a:bodyPr/>
                    <a:lstStyle/>
                    <a:p>
                      <a:pPr algn="ctr" fontAlgn="ctr"/>
                      <a:r>
                        <a:rPr lang="en-US" sz="1400"/>
                        <a:t>100V</a:t>
                      </a:r>
                    </a:p>
                  </a:txBody>
                  <a:tcPr marL="45720" marR="45720" anchor="ctr"/>
                </a:tc>
                <a:extLst>
                  <a:ext uri="{0D108BD9-81ED-4DB2-BD59-A6C34878D82A}">
                    <a16:rowId xmlns:a16="http://schemas.microsoft.com/office/drawing/2014/main" val="3061952031"/>
                  </a:ext>
                </a:extLst>
              </a:tr>
              <a:tr h="203200">
                <a:tc>
                  <a:txBody>
                    <a:bodyPr/>
                    <a:lstStyle/>
                    <a:p>
                      <a:pPr algn="ctr" fontAlgn="ctr"/>
                      <a:r>
                        <a:rPr lang="en-US" altLang="zh-CN" sz="1400" dirty="0"/>
                        <a:t>9</a:t>
                      </a:r>
                    </a:p>
                  </a:txBody>
                  <a:tcPr marL="45720" marR="45720" anchor="ctr"/>
                </a:tc>
                <a:tc>
                  <a:txBody>
                    <a:bodyPr/>
                    <a:lstStyle/>
                    <a:p>
                      <a:pPr algn="ctr" fontAlgn="ctr"/>
                      <a:r>
                        <a:rPr lang="en-US" altLang="zh-CN" sz="1400" dirty="0"/>
                        <a:t>2%</a:t>
                      </a:r>
                    </a:p>
                  </a:txBody>
                  <a:tcPr marL="45720" marR="45720" anchor="ctr"/>
                </a:tc>
                <a:tc>
                  <a:txBody>
                    <a:bodyPr/>
                    <a:lstStyle/>
                    <a:p>
                      <a:pPr algn="ctr" fontAlgn="ctr"/>
                      <a:r>
                        <a:rPr lang="en-US" sz="1400" dirty="0"/>
                        <a:t>100V</a:t>
                      </a:r>
                    </a:p>
                  </a:txBody>
                  <a:tcPr marL="45720" marR="45720" anchor="ctr"/>
                </a:tc>
                <a:extLst>
                  <a:ext uri="{0D108BD9-81ED-4DB2-BD59-A6C34878D82A}">
                    <a16:rowId xmlns:a16="http://schemas.microsoft.com/office/drawing/2014/main" val="1662781398"/>
                  </a:ext>
                </a:extLst>
              </a:tr>
            </a:tbl>
          </a:graphicData>
        </a:graphic>
      </p:graphicFrame>
    </p:spTree>
    <p:extLst>
      <p:ext uri="{BB962C8B-B14F-4D97-AF65-F5344CB8AC3E}">
        <p14:creationId xmlns:p14="http://schemas.microsoft.com/office/powerpoint/2010/main" val="1759243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EB1A8-9B0A-CC30-B2A1-65DE4E3F54CC}"/>
              </a:ext>
            </a:extLst>
          </p:cNvPr>
          <p:cNvSpPr>
            <a:spLocks noGrp="1"/>
          </p:cNvSpPr>
          <p:nvPr>
            <p:ph type="title"/>
          </p:nvPr>
        </p:nvSpPr>
        <p:spPr/>
        <p:txBody>
          <a:bodyPr>
            <a:normAutofit fontScale="90000"/>
          </a:bodyPr>
          <a:lstStyle/>
          <a:p>
            <a:r>
              <a:rPr kumimoji="1" lang="zh-CN" altLang="en-US" dirty="0"/>
              <a:t>生物学闭环科学测试研究：</a:t>
            </a:r>
            <a:br>
              <a:rPr kumimoji="1" lang="en-US" altLang="zh-CN" dirty="0"/>
            </a:br>
            <a:r>
              <a:rPr kumimoji="1" lang="zh-CN" altLang="en-US" dirty="0"/>
              <a:t>人类进行实验</a:t>
            </a:r>
          </a:p>
        </p:txBody>
      </p:sp>
      <p:sp>
        <p:nvSpPr>
          <p:cNvPr id="3" name="日期占位符 2">
            <a:extLst>
              <a:ext uri="{FF2B5EF4-FFF2-40B4-BE49-F238E27FC236}">
                <a16:creationId xmlns:a16="http://schemas.microsoft.com/office/drawing/2014/main" id="{7F576495-BB0C-8371-0F8A-0B651F635279}"/>
              </a:ext>
            </a:extLst>
          </p:cNvPr>
          <p:cNvSpPr>
            <a:spLocks noGrp="1"/>
          </p:cNvSpPr>
          <p:nvPr>
            <p:ph type="dt" sz="half" idx="10"/>
          </p:nvPr>
        </p:nvSpPr>
        <p:spPr/>
        <p:txBody>
          <a:bodyPr/>
          <a:lstStyle/>
          <a:p>
            <a:fld id="{BFE262F7-656C-1040-ABE1-C4B0DFAD3A78}"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F6EED343-3AB7-233F-57D4-340BF86AB6E9}"/>
              </a:ext>
            </a:extLst>
          </p:cNvPr>
          <p:cNvSpPr>
            <a:spLocks noGrp="1"/>
          </p:cNvSpPr>
          <p:nvPr>
            <p:ph type="sldNum" sz="quarter" idx="12"/>
          </p:nvPr>
        </p:nvSpPr>
        <p:spPr/>
        <p:txBody>
          <a:bodyPr/>
          <a:lstStyle/>
          <a:p>
            <a:fld id="{A4911521-5835-3843-8C40-A05C163B5C5F}" type="slidenum">
              <a:rPr lang="en-CN" smtClean="0"/>
              <a:pPr/>
              <a:t>11</a:t>
            </a:fld>
            <a:endParaRPr lang="en-CN" dirty="0"/>
          </a:p>
        </p:txBody>
      </p:sp>
      <p:sp>
        <p:nvSpPr>
          <p:cNvPr id="5" name="页脚占位符 4">
            <a:extLst>
              <a:ext uri="{FF2B5EF4-FFF2-40B4-BE49-F238E27FC236}">
                <a16:creationId xmlns:a16="http://schemas.microsoft.com/office/drawing/2014/main" id="{362F8BF5-C58C-0E34-C7B1-C07613F2B435}"/>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5853538D-5534-CD22-70B0-EF2542DCE601}"/>
              </a:ext>
            </a:extLst>
          </p:cNvPr>
          <p:cNvSpPr>
            <a:spLocks noGrp="1"/>
          </p:cNvSpPr>
          <p:nvPr>
            <p:ph sz="quarter" idx="13"/>
          </p:nvPr>
        </p:nvSpPr>
        <p:spPr/>
        <p:txBody>
          <a:bodyPr/>
          <a:lstStyle/>
          <a:p>
            <a:r>
              <a:rPr kumimoji="1" lang="zh-CN" altLang="en-US" dirty="0"/>
              <a:t> </a:t>
            </a:r>
          </a:p>
        </p:txBody>
      </p:sp>
      <p:pic>
        <p:nvPicPr>
          <p:cNvPr id="11" name="图片 10">
            <a:extLst>
              <a:ext uri="{FF2B5EF4-FFF2-40B4-BE49-F238E27FC236}">
                <a16:creationId xmlns:a16="http://schemas.microsoft.com/office/drawing/2014/main" id="{1AE68DB5-3EA9-069A-34F7-9F366E59DC90}"/>
              </a:ext>
            </a:extLst>
          </p:cNvPr>
          <p:cNvPicPr>
            <a:picLocks noChangeAspect="1"/>
          </p:cNvPicPr>
          <p:nvPr/>
        </p:nvPicPr>
        <p:blipFill>
          <a:blip r:embed="rId2"/>
          <a:stretch>
            <a:fillRect/>
          </a:stretch>
        </p:blipFill>
        <p:spPr>
          <a:xfrm>
            <a:off x="6033840" y="1005096"/>
            <a:ext cx="4982514" cy="5342695"/>
          </a:xfrm>
          <a:prstGeom prst="rect">
            <a:avLst/>
          </a:prstGeom>
        </p:spPr>
      </p:pic>
      <p:sp>
        <p:nvSpPr>
          <p:cNvPr id="13" name="文本框 12">
            <a:extLst>
              <a:ext uri="{FF2B5EF4-FFF2-40B4-BE49-F238E27FC236}">
                <a16:creationId xmlns:a16="http://schemas.microsoft.com/office/drawing/2014/main" id="{E460C9A0-792B-B44E-FF21-0EC1339EA6D0}"/>
              </a:ext>
            </a:extLst>
          </p:cNvPr>
          <p:cNvSpPr txBox="1"/>
          <p:nvPr/>
        </p:nvSpPr>
        <p:spPr>
          <a:xfrm>
            <a:off x="3326965" y="1413796"/>
            <a:ext cx="2770310" cy="400110"/>
          </a:xfrm>
          <a:prstGeom prst="rect">
            <a:avLst/>
          </a:prstGeom>
          <a:noFill/>
        </p:spPr>
        <p:txBody>
          <a:bodyPr wrap="none" rtlCol="0">
            <a:spAutoFit/>
          </a:bodyPr>
          <a:lstStyle/>
          <a:p>
            <a:pPr algn="r"/>
            <a:r>
              <a:rPr kumimoji="1" lang="en-US" altLang="zh-CN" sz="1000" dirty="0"/>
              <a:t>DNA</a:t>
            </a:r>
            <a:r>
              <a:rPr kumimoji="1" lang="zh-CN" altLang="en-US" sz="1000" dirty="0"/>
              <a:t>样品带（</a:t>
            </a:r>
            <a:r>
              <a:rPr kumimoji="1" lang="en-US" altLang="zh-CN" sz="1000" dirty="0"/>
              <a:t>DNA Sample band</a:t>
            </a:r>
            <a:r>
              <a:rPr kumimoji="1" lang="zh-CN" altLang="en-US" sz="1000" dirty="0"/>
              <a:t>）</a:t>
            </a:r>
            <a:r>
              <a:rPr kumimoji="1" lang="en-US" altLang="zh-CN" sz="1000" dirty="0"/>
              <a:t>3</a:t>
            </a:r>
            <a:r>
              <a:rPr kumimoji="1" lang="zh-CN" altLang="en-US" sz="1000" dirty="0"/>
              <a:t>次重复</a:t>
            </a:r>
            <a:endParaRPr kumimoji="1" lang="en-US" altLang="zh-CN" sz="1000" dirty="0"/>
          </a:p>
          <a:p>
            <a:pPr algn="r"/>
            <a:r>
              <a:rPr lang="en-US" altLang="zh-CN" sz="1000" b="0" i="0" dirty="0">
                <a:solidFill>
                  <a:srgbClr val="000000"/>
                </a:solidFill>
                <a:effectLst/>
                <a:latin typeface="arial" panose="020B0604020202020204" pitchFamily="34" charset="0"/>
              </a:rPr>
              <a:t>DNA</a:t>
            </a:r>
            <a:r>
              <a:rPr lang="zh-CN" altLang="en-US" sz="1000" b="0" i="0" dirty="0">
                <a:solidFill>
                  <a:srgbClr val="000000"/>
                </a:solidFill>
                <a:effectLst/>
                <a:latin typeface="arial" panose="020B0604020202020204" pitchFamily="34" charset="0"/>
              </a:rPr>
              <a:t>梯状标志</a:t>
            </a:r>
            <a:r>
              <a:rPr kumimoji="1" lang="zh-CN" altLang="en-US" sz="1000" dirty="0"/>
              <a:t>（</a:t>
            </a:r>
            <a:r>
              <a:rPr kumimoji="1" lang="en-US" altLang="zh-CN" sz="1000" dirty="0"/>
              <a:t>DNA</a:t>
            </a:r>
            <a:r>
              <a:rPr kumimoji="1" lang="zh-CN" altLang="en-US" sz="1000" dirty="0"/>
              <a:t> </a:t>
            </a:r>
            <a:r>
              <a:rPr kumimoji="1" lang="en-US" altLang="zh-CN" sz="1000" dirty="0"/>
              <a:t>Ladder</a:t>
            </a:r>
            <a:r>
              <a:rPr kumimoji="1" lang="zh-CN" altLang="en-US" sz="1000" dirty="0"/>
              <a:t>）</a:t>
            </a:r>
            <a:endParaRPr kumimoji="1" lang="en-US" altLang="zh-CN" sz="1000" dirty="0"/>
          </a:p>
        </p:txBody>
      </p:sp>
      <p:sp>
        <p:nvSpPr>
          <p:cNvPr id="15" name="任意形状 14">
            <a:extLst>
              <a:ext uri="{FF2B5EF4-FFF2-40B4-BE49-F238E27FC236}">
                <a16:creationId xmlns:a16="http://schemas.microsoft.com/office/drawing/2014/main" id="{705E7433-06F5-29AE-94FC-4A7F576F08B1}"/>
              </a:ext>
            </a:extLst>
          </p:cNvPr>
          <p:cNvSpPr/>
          <p:nvPr/>
        </p:nvSpPr>
        <p:spPr>
          <a:xfrm>
            <a:off x="6033839" y="1705132"/>
            <a:ext cx="665410" cy="78698"/>
          </a:xfrm>
          <a:custGeom>
            <a:avLst/>
            <a:gdLst>
              <a:gd name="connsiteX0" fmla="*/ 0 w 794478"/>
              <a:gd name="connsiteY0" fmla="*/ 0 h 329784"/>
              <a:gd name="connsiteX1" fmla="*/ 794478 w 794478"/>
              <a:gd name="connsiteY1" fmla="*/ 0 h 329784"/>
              <a:gd name="connsiteX2" fmla="*/ 794478 w 794478"/>
              <a:gd name="connsiteY2" fmla="*/ 329784 h 329784"/>
            </a:gdLst>
            <a:ahLst/>
            <a:cxnLst>
              <a:cxn ang="0">
                <a:pos x="connsiteX0" y="connsiteY0"/>
              </a:cxn>
              <a:cxn ang="0">
                <a:pos x="connsiteX1" y="connsiteY1"/>
              </a:cxn>
              <a:cxn ang="0">
                <a:pos x="connsiteX2" y="connsiteY2"/>
              </a:cxn>
            </a:cxnLst>
            <a:rect l="l" t="t" r="r" b="b"/>
            <a:pathLst>
              <a:path w="794478" h="329784">
                <a:moveTo>
                  <a:pt x="0" y="0"/>
                </a:moveTo>
                <a:lnTo>
                  <a:pt x="794478" y="0"/>
                </a:lnTo>
                <a:lnTo>
                  <a:pt x="794478" y="329784"/>
                </a:ln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任意形状 15">
            <a:extLst>
              <a:ext uri="{FF2B5EF4-FFF2-40B4-BE49-F238E27FC236}">
                <a16:creationId xmlns:a16="http://schemas.microsoft.com/office/drawing/2014/main" id="{54342385-A45A-5C14-BA7D-0B9F9D62D5C7}"/>
              </a:ext>
            </a:extLst>
          </p:cNvPr>
          <p:cNvSpPr/>
          <p:nvPr/>
        </p:nvSpPr>
        <p:spPr>
          <a:xfrm>
            <a:off x="6033840" y="1537514"/>
            <a:ext cx="989259" cy="246316"/>
          </a:xfrm>
          <a:custGeom>
            <a:avLst/>
            <a:gdLst>
              <a:gd name="connsiteX0" fmla="*/ 0 w 794478"/>
              <a:gd name="connsiteY0" fmla="*/ 0 h 329784"/>
              <a:gd name="connsiteX1" fmla="*/ 794478 w 794478"/>
              <a:gd name="connsiteY1" fmla="*/ 0 h 329784"/>
              <a:gd name="connsiteX2" fmla="*/ 794478 w 794478"/>
              <a:gd name="connsiteY2" fmla="*/ 329784 h 329784"/>
            </a:gdLst>
            <a:ahLst/>
            <a:cxnLst>
              <a:cxn ang="0">
                <a:pos x="connsiteX0" y="connsiteY0"/>
              </a:cxn>
              <a:cxn ang="0">
                <a:pos x="connsiteX1" y="connsiteY1"/>
              </a:cxn>
              <a:cxn ang="0">
                <a:pos x="connsiteX2" y="connsiteY2"/>
              </a:cxn>
            </a:cxnLst>
            <a:rect l="l" t="t" r="r" b="b"/>
            <a:pathLst>
              <a:path w="794478" h="329784">
                <a:moveTo>
                  <a:pt x="0" y="0"/>
                </a:moveTo>
                <a:lnTo>
                  <a:pt x="794478" y="0"/>
                </a:lnTo>
                <a:lnTo>
                  <a:pt x="794478" y="329784"/>
                </a:ln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任意形状 20">
            <a:extLst>
              <a:ext uri="{FF2B5EF4-FFF2-40B4-BE49-F238E27FC236}">
                <a16:creationId xmlns:a16="http://schemas.microsoft.com/office/drawing/2014/main" id="{C2EF5001-8E0A-C603-703C-D003CD5843DD}"/>
              </a:ext>
            </a:extLst>
          </p:cNvPr>
          <p:cNvSpPr/>
          <p:nvPr/>
        </p:nvSpPr>
        <p:spPr>
          <a:xfrm>
            <a:off x="6858001" y="1705133"/>
            <a:ext cx="323850" cy="78698"/>
          </a:xfrm>
          <a:custGeom>
            <a:avLst/>
            <a:gdLst>
              <a:gd name="connsiteX0" fmla="*/ 0 w 1025495"/>
              <a:gd name="connsiteY0" fmla="*/ 2674834 h 2700471"/>
              <a:gd name="connsiteX1" fmla="*/ 0 w 1025495"/>
              <a:gd name="connsiteY1" fmla="*/ 0 h 2700471"/>
              <a:gd name="connsiteX2" fmla="*/ 410198 w 1025495"/>
              <a:gd name="connsiteY2" fmla="*/ 0 h 2700471"/>
              <a:gd name="connsiteX3" fmla="*/ 1025495 w 1025495"/>
              <a:gd name="connsiteY3" fmla="*/ 0 h 2700471"/>
              <a:gd name="connsiteX4" fmla="*/ 1025495 w 1025495"/>
              <a:gd name="connsiteY4" fmla="*/ 2700471 h 2700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495" h="2700471">
                <a:moveTo>
                  <a:pt x="0" y="2674834"/>
                </a:moveTo>
                <a:lnTo>
                  <a:pt x="0" y="0"/>
                </a:lnTo>
                <a:lnTo>
                  <a:pt x="410198" y="0"/>
                </a:lnTo>
                <a:lnTo>
                  <a:pt x="1025495" y="0"/>
                </a:lnTo>
                <a:lnTo>
                  <a:pt x="1025495" y="2700471"/>
                </a:ln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2" name="表格 21">
            <a:extLst>
              <a:ext uri="{FF2B5EF4-FFF2-40B4-BE49-F238E27FC236}">
                <a16:creationId xmlns:a16="http://schemas.microsoft.com/office/drawing/2014/main" id="{8ABC60DD-C2D0-FA65-A742-EAFFC16E5D7B}"/>
              </a:ext>
            </a:extLst>
          </p:cNvPr>
          <p:cNvGraphicFramePr>
            <a:graphicFrameLocks noGrp="1"/>
          </p:cNvGraphicFramePr>
          <p:nvPr/>
        </p:nvGraphicFramePr>
        <p:xfrm>
          <a:off x="533813" y="2184410"/>
          <a:ext cx="5076000" cy="3048000"/>
        </p:xfrm>
        <a:graphic>
          <a:graphicData uri="http://schemas.openxmlformats.org/drawingml/2006/table">
            <a:tbl>
              <a:tblPr firstRow="1" bandRow="1">
                <a:tableStyleId>{EB344D84-9AFB-497E-A393-DC336BA19D2E}</a:tableStyleId>
              </a:tblPr>
              <a:tblGrid>
                <a:gridCol w="1692000">
                  <a:extLst>
                    <a:ext uri="{9D8B030D-6E8A-4147-A177-3AD203B41FA5}">
                      <a16:colId xmlns:a16="http://schemas.microsoft.com/office/drawing/2014/main" val="4124017017"/>
                    </a:ext>
                  </a:extLst>
                </a:gridCol>
                <a:gridCol w="1692000">
                  <a:extLst>
                    <a:ext uri="{9D8B030D-6E8A-4147-A177-3AD203B41FA5}">
                      <a16:colId xmlns:a16="http://schemas.microsoft.com/office/drawing/2014/main" val="2355724605"/>
                    </a:ext>
                  </a:extLst>
                </a:gridCol>
                <a:gridCol w="1692000">
                  <a:extLst>
                    <a:ext uri="{9D8B030D-6E8A-4147-A177-3AD203B41FA5}">
                      <a16:colId xmlns:a16="http://schemas.microsoft.com/office/drawing/2014/main" val="1839529502"/>
                    </a:ext>
                  </a:extLst>
                </a:gridCol>
              </a:tblGrid>
              <a:tr h="0">
                <a:tc>
                  <a:txBody>
                    <a:bodyPr/>
                    <a:lstStyle/>
                    <a:p>
                      <a:pPr algn="ctr" fontAlgn="ctr"/>
                      <a:r>
                        <a:rPr lang="en-US" sz="1400" dirty="0"/>
                        <a:t>Gel</a:t>
                      </a:r>
                      <a:r>
                        <a:rPr lang="zh-CN" altLang="en-US" sz="1400" dirty="0"/>
                        <a:t> </a:t>
                      </a:r>
                      <a:r>
                        <a:rPr lang="en-US" altLang="zh-CN" sz="1400" dirty="0"/>
                        <a:t>#</a:t>
                      </a:r>
                      <a:endParaRPr lang="en-US" sz="1400" dirty="0"/>
                    </a:p>
                  </a:txBody>
                  <a:tcPr marL="45720" marR="45720" anchor="ctr"/>
                </a:tc>
                <a:tc>
                  <a:txBody>
                    <a:bodyPr/>
                    <a:lstStyle/>
                    <a:p>
                      <a:pPr algn="ctr" fontAlgn="ctr"/>
                      <a:r>
                        <a:rPr lang="en-US" altLang="zh-CN" sz="1400" dirty="0"/>
                        <a:t>Gel concentration</a:t>
                      </a:r>
                      <a:endParaRPr lang="en-US" sz="1400" dirty="0"/>
                    </a:p>
                  </a:txBody>
                  <a:tcPr marL="45720" marR="4572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dirty="0"/>
                        <a:t>Voltage</a:t>
                      </a:r>
                    </a:p>
                  </a:txBody>
                  <a:tcPr marL="45720" marR="45720" anchor="ctr"/>
                </a:tc>
                <a:extLst>
                  <a:ext uri="{0D108BD9-81ED-4DB2-BD59-A6C34878D82A}">
                    <a16:rowId xmlns:a16="http://schemas.microsoft.com/office/drawing/2014/main" val="3327352703"/>
                  </a:ext>
                </a:extLst>
              </a:tr>
              <a:tr h="203200">
                <a:tc>
                  <a:txBody>
                    <a:bodyPr/>
                    <a:lstStyle/>
                    <a:p>
                      <a:pPr algn="ctr" fontAlgn="ctr"/>
                      <a:r>
                        <a:rPr lang="en-US" altLang="zh-CN" sz="1400" dirty="0"/>
                        <a:t>1</a:t>
                      </a:r>
                    </a:p>
                  </a:txBody>
                  <a:tcPr marL="45720" marR="45720" anchor="ctr"/>
                </a:tc>
                <a:tc>
                  <a:txBody>
                    <a:bodyPr/>
                    <a:lstStyle/>
                    <a:p>
                      <a:pPr algn="ctr" fontAlgn="ctr"/>
                      <a:r>
                        <a:rPr lang="en-US" altLang="zh-CN" sz="1400" dirty="0"/>
                        <a:t>1%</a:t>
                      </a:r>
                    </a:p>
                  </a:txBody>
                  <a:tcPr marL="45720" marR="45720" anchor="ctr"/>
                </a:tc>
                <a:tc>
                  <a:txBody>
                    <a:bodyPr/>
                    <a:lstStyle/>
                    <a:p>
                      <a:pPr algn="ctr" fontAlgn="ctr"/>
                      <a:r>
                        <a:rPr lang="en-US" sz="1400" dirty="0"/>
                        <a:t>50V</a:t>
                      </a:r>
                    </a:p>
                  </a:txBody>
                  <a:tcPr marL="45720" marR="45720" anchor="ctr"/>
                </a:tc>
                <a:extLst>
                  <a:ext uri="{0D108BD9-81ED-4DB2-BD59-A6C34878D82A}">
                    <a16:rowId xmlns:a16="http://schemas.microsoft.com/office/drawing/2014/main" val="2944979547"/>
                  </a:ext>
                </a:extLst>
              </a:tr>
              <a:tr h="203200">
                <a:tc>
                  <a:txBody>
                    <a:bodyPr/>
                    <a:lstStyle/>
                    <a:p>
                      <a:pPr algn="ctr" fontAlgn="ctr"/>
                      <a:r>
                        <a:rPr lang="en-US" altLang="zh-CN" sz="1400" dirty="0"/>
                        <a:t>2</a:t>
                      </a:r>
                    </a:p>
                  </a:txBody>
                  <a:tcPr marL="45720" marR="45720" anchor="ctr"/>
                </a:tc>
                <a:tc>
                  <a:txBody>
                    <a:bodyPr/>
                    <a:lstStyle/>
                    <a:p>
                      <a:pPr algn="ctr" fontAlgn="ctr"/>
                      <a:r>
                        <a:rPr lang="en-US" altLang="zh-CN" sz="1400" dirty="0"/>
                        <a:t>1.5%</a:t>
                      </a:r>
                    </a:p>
                  </a:txBody>
                  <a:tcPr marL="45720" marR="45720" anchor="ctr"/>
                </a:tc>
                <a:tc>
                  <a:txBody>
                    <a:bodyPr/>
                    <a:lstStyle/>
                    <a:p>
                      <a:pPr algn="ctr" fontAlgn="ctr"/>
                      <a:r>
                        <a:rPr lang="en-US" sz="1400" dirty="0"/>
                        <a:t>50V</a:t>
                      </a:r>
                    </a:p>
                  </a:txBody>
                  <a:tcPr marL="45720" marR="45720" anchor="ctr"/>
                </a:tc>
                <a:extLst>
                  <a:ext uri="{0D108BD9-81ED-4DB2-BD59-A6C34878D82A}">
                    <a16:rowId xmlns:a16="http://schemas.microsoft.com/office/drawing/2014/main" val="722524364"/>
                  </a:ext>
                </a:extLst>
              </a:tr>
              <a:tr h="203200">
                <a:tc>
                  <a:txBody>
                    <a:bodyPr/>
                    <a:lstStyle/>
                    <a:p>
                      <a:pPr algn="ctr" fontAlgn="ctr"/>
                      <a:r>
                        <a:rPr lang="en-US" altLang="zh-CN" sz="1400" dirty="0"/>
                        <a:t>3</a:t>
                      </a:r>
                    </a:p>
                  </a:txBody>
                  <a:tcPr marL="45720" marR="45720" anchor="ctr"/>
                </a:tc>
                <a:tc>
                  <a:txBody>
                    <a:bodyPr/>
                    <a:lstStyle/>
                    <a:p>
                      <a:pPr algn="ctr" fontAlgn="ctr"/>
                      <a:r>
                        <a:rPr lang="en-US" altLang="zh-CN" sz="1400" dirty="0"/>
                        <a:t>2%</a:t>
                      </a:r>
                    </a:p>
                  </a:txBody>
                  <a:tcPr marL="45720" marR="45720" anchor="ctr"/>
                </a:tc>
                <a:tc>
                  <a:txBody>
                    <a:bodyPr/>
                    <a:lstStyle/>
                    <a:p>
                      <a:pPr algn="ctr" fontAlgn="ctr"/>
                      <a:r>
                        <a:rPr lang="en-US" sz="1400"/>
                        <a:t>50V</a:t>
                      </a:r>
                    </a:p>
                  </a:txBody>
                  <a:tcPr marL="45720" marR="45720" anchor="ctr"/>
                </a:tc>
                <a:extLst>
                  <a:ext uri="{0D108BD9-81ED-4DB2-BD59-A6C34878D82A}">
                    <a16:rowId xmlns:a16="http://schemas.microsoft.com/office/drawing/2014/main" val="1838648299"/>
                  </a:ext>
                </a:extLst>
              </a:tr>
              <a:tr h="203200">
                <a:tc>
                  <a:txBody>
                    <a:bodyPr/>
                    <a:lstStyle/>
                    <a:p>
                      <a:pPr algn="ctr" fontAlgn="ctr"/>
                      <a:r>
                        <a:rPr lang="en-US" altLang="zh-CN" sz="1400" dirty="0"/>
                        <a:t>4</a:t>
                      </a:r>
                    </a:p>
                  </a:txBody>
                  <a:tcPr marL="45720" marR="45720" anchor="ctr"/>
                </a:tc>
                <a:tc>
                  <a:txBody>
                    <a:bodyPr/>
                    <a:lstStyle/>
                    <a:p>
                      <a:pPr algn="ctr" fontAlgn="ctr"/>
                      <a:r>
                        <a:rPr lang="en-US" altLang="zh-CN" sz="1400" dirty="0"/>
                        <a:t>1%</a:t>
                      </a:r>
                    </a:p>
                  </a:txBody>
                  <a:tcPr marL="45720" marR="45720" anchor="ctr"/>
                </a:tc>
                <a:tc>
                  <a:txBody>
                    <a:bodyPr/>
                    <a:lstStyle/>
                    <a:p>
                      <a:pPr algn="ctr" fontAlgn="ctr"/>
                      <a:r>
                        <a:rPr lang="en-US" sz="1400"/>
                        <a:t>75V</a:t>
                      </a:r>
                    </a:p>
                  </a:txBody>
                  <a:tcPr marL="45720" marR="45720" anchor="ctr"/>
                </a:tc>
                <a:extLst>
                  <a:ext uri="{0D108BD9-81ED-4DB2-BD59-A6C34878D82A}">
                    <a16:rowId xmlns:a16="http://schemas.microsoft.com/office/drawing/2014/main" val="3109223929"/>
                  </a:ext>
                </a:extLst>
              </a:tr>
              <a:tr h="203200">
                <a:tc>
                  <a:txBody>
                    <a:bodyPr/>
                    <a:lstStyle/>
                    <a:p>
                      <a:pPr algn="ctr" fontAlgn="ctr"/>
                      <a:r>
                        <a:rPr lang="en-US" altLang="zh-CN" sz="1400" dirty="0"/>
                        <a:t>5</a:t>
                      </a:r>
                    </a:p>
                  </a:txBody>
                  <a:tcPr marL="45720" marR="45720" anchor="ctr"/>
                </a:tc>
                <a:tc>
                  <a:txBody>
                    <a:bodyPr/>
                    <a:lstStyle/>
                    <a:p>
                      <a:pPr algn="ctr" fontAlgn="ctr"/>
                      <a:r>
                        <a:rPr lang="en-US" altLang="zh-CN" sz="1400" dirty="0"/>
                        <a:t>1.5%</a:t>
                      </a:r>
                    </a:p>
                  </a:txBody>
                  <a:tcPr marL="45720" marR="45720" anchor="ctr"/>
                </a:tc>
                <a:tc>
                  <a:txBody>
                    <a:bodyPr/>
                    <a:lstStyle/>
                    <a:p>
                      <a:pPr algn="ctr" fontAlgn="ctr"/>
                      <a:r>
                        <a:rPr lang="en-US" sz="1400"/>
                        <a:t>75V</a:t>
                      </a:r>
                    </a:p>
                  </a:txBody>
                  <a:tcPr marL="45720" marR="45720" anchor="ctr"/>
                </a:tc>
                <a:extLst>
                  <a:ext uri="{0D108BD9-81ED-4DB2-BD59-A6C34878D82A}">
                    <a16:rowId xmlns:a16="http://schemas.microsoft.com/office/drawing/2014/main" val="1762685875"/>
                  </a:ext>
                </a:extLst>
              </a:tr>
              <a:tr h="203200">
                <a:tc>
                  <a:txBody>
                    <a:bodyPr/>
                    <a:lstStyle/>
                    <a:p>
                      <a:pPr algn="ctr" fontAlgn="ctr"/>
                      <a:r>
                        <a:rPr lang="en-US" altLang="zh-CN" sz="1400" dirty="0"/>
                        <a:t>6</a:t>
                      </a:r>
                    </a:p>
                  </a:txBody>
                  <a:tcPr marL="45720" marR="45720" anchor="ctr"/>
                </a:tc>
                <a:tc>
                  <a:txBody>
                    <a:bodyPr/>
                    <a:lstStyle/>
                    <a:p>
                      <a:pPr algn="ctr" fontAlgn="ctr"/>
                      <a:r>
                        <a:rPr lang="en-US" altLang="zh-CN" sz="1400" dirty="0"/>
                        <a:t>2%</a:t>
                      </a:r>
                    </a:p>
                  </a:txBody>
                  <a:tcPr marL="45720" marR="45720" anchor="ctr"/>
                </a:tc>
                <a:tc>
                  <a:txBody>
                    <a:bodyPr/>
                    <a:lstStyle/>
                    <a:p>
                      <a:pPr algn="ctr" fontAlgn="ctr"/>
                      <a:r>
                        <a:rPr lang="en-US" sz="1400"/>
                        <a:t>75V</a:t>
                      </a:r>
                    </a:p>
                  </a:txBody>
                  <a:tcPr marL="45720" marR="45720" anchor="ctr"/>
                </a:tc>
                <a:extLst>
                  <a:ext uri="{0D108BD9-81ED-4DB2-BD59-A6C34878D82A}">
                    <a16:rowId xmlns:a16="http://schemas.microsoft.com/office/drawing/2014/main" val="2311250005"/>
                  </a:ext>
                </a:extLst>
              </a:tr>
              <a:tr h="203200">
                <a:tc>
                  <a:txBody>
                    <a:bodyPr/>
                    <a:lstStyle/>
                    <a:p>
                      <a:pPr algn="ctr" fontAlgn="ctr"/>
                      <a:r>
                        <a:rPr lang="en-US" altLang="zh-CN" sz="1400" dirty="0"/>
                        <a:t>7</a:t>
                      </a:r>
                    </a:p>
                  </a:txBody>
                  <a:tcPr marL="45720" marR="45720" anchor="ctr"/>
                </a:tc>
                <a:tc>
                  <a:txBody>
                    <a:bodyPr/>
                    <a:lstStyle/>
                    <a:p>
                      <a:pPr algn="ctr" fontAlgn="ctr"/>
                      <a:r>
                        <a:rPr lang="en-US" altLang="zh-CN" sz="1400" dirty="0"/>
                        <a:t>1%</a:t>
                      </a:r>
                    </a:p>
                  </a:txBody>
                  <a:tcPr marL="45720" marR="45720" anchor="ctr"/>
                </a:tc>
                <a:tc>
                  <a:txBody>
                    <a:bodyPr/>
                    <a:lstStyle/>
                    <a:p>
                      <a:pPr algn="ctr" fontAlgn="ctr"/>
                      <a:r>
                        <a:rPr lang="en-US" sz="1400"/>
                        <a:t>100V</a:t>
                      </a:r>
                    </a:p>
                  </a:txBody>
                  <a:tcPr marL="45720" marR="45720" anchor="ctr"/>
                </a:tc>
                <a:extLst>
                  <a:ext uri="{0D108BD9-81ED-4DB2-BD59-A6C34878D82A}">
                    <a16:rowId xmlns:a16="http://schemas.microsoft.com/office/drawing/2014/main" val="2100644510"/>
                  </a:ext>
                </a:extLst>
              </a:tr>
              <a:tr h="203200">
                <a:tc>
                  <a:txBody>
                    <a:bodyPr/>
                    <a:lstStyle/>
                    <a:p>
                      <a:pPr algn="ctr" fontAlgn="ctr"/>
                      <a:r>
                        <a:rPr lang="en-US" altLang="zh-CN" sz="1400" dirty="0"/>
                        <a:t>8</a:t>
                      </a:r>
                    </a:p>
                  </a:txBody>
                  <a:tcPr marL="45720" marR="45720" anchor="ctr"/>
                </a:tc>
                <a:tc>
                  <a:txBody>
                    <a:bodyPr/>
                    <a:lstStyle/>
                    <a:p>
                      <a:pPr algn="ctr" fontAlgn="ctr"/>
                      <a:r>
                        <a:rPr lang="en-US" altLang="zh-CN" sz="1400" dirty="0"/>
                        <a:t>1.5%</a:t>
                      </a:r>
                    </a:p>
                  </a:txBody>
                  <a:tcPr marL="45720" marR="45720" anchor="ctr"/>
                </a:tc>
                <a:tc>
                  <a:txBody>
                    <a:bodyPr/>
                    <a:lstStyle/>
                    <a:p>
                      <a:pPr algn="ctr" fontAlgn="ctr"/>
                      <a:r>
                        <a:rPr lang="en-US" sz="1400"/>
                        <a:t>100V</a:t>
                      </a:r>
                    </a:p>
                  </a:txBody>
                  <a:tcPr marL="45720" marR="45720" anchor="ctr"/>
                </a:tc>
                <a:extLst>
                  <a:ext uri="{0D108BD9-81ED-4DB2-BD59-A6C34878D82A}">
                    <a16:rowId xmlns:a16="http://schemas.microsoft.com/office/drawing/2014/main" val="3061952031"/>
                  </a:ext>
                </a:extLst>
              </a:tr>
              <a:tr h="203200">
                <a:tc>
                  <a:txBody>
                    <a:bodyPr/>
                    <a:lstStyle/>
                    <a:p>
                      <a:pPr algn="ctr" fontAlgn="ctr"/>
                      <a:r>
                        <a:rPr lang="en-US" altLang="zh-CN" sz="1400" dirty="0"/>
                        <a:t>9</a:t>
                      </a:r>
                    </a:p>
                  </a:txBody>
                  <a:tcPr marL="45720" marR="45720" anchor="ctr"/>
                </a:tc>
                <a:tc>
                  <a:txBody>
                    <a:bodyPr/>
                    <a:lstStyle/>
                    <a:p>
                      <a:pPr algn="ctr" fontAlgn="ctr"/>
                      <a:r>
                        <a:rPr lang="en-US" altLang="zh-CN" sz="1400" dirty="0"/>
                        <a:t>2%</a:t>
                      </a:r>
                    </a:p>
                  </a:txBody>
                  <a:tcPr marL="45720" marR="45720" anchor="ctr"/>
                </a:tc>
                <a:tc>
                  <a:txBody>
                    <a:bodyPr/>
                    <a:lstStyle/>
                    <a:p>
                      <a:pPr algn="ctr" fontAlgn="ctr"/>
                      <a:r>
                        <a:rPr lang="en-US" sz="1400" dirty="0"/>
                        <a:t>100V</a:t>
                      </a:r>
                    </a:p>
                  </a:txBody>
                  <a:tcPr marL="45720" marR="45720" anchor="ctr"/>
                </a:tc>
                <a:extLst>
                  <a:ext uri="{0D108BD9-81ED-4DB2-BD59-A6C34878D82A}">
                    <a16:rowId xmlns:a16="http://schemas.microsoft.com/office/drawing/2014/main" val="1662781398"/>
                  </a:ext>
                </a:extLst>
              </a:tr>
            </a:tbl>
          </a:graphicData>
        </a:graphic>
      </p:graphicFrame>
    </p:spTree>
    <p:extLst>
      <p:ext uri="{BB962C8B-B14F-4D97-AF65-F5344CB8AC3E}">
        <p14:creationId xmlns:p14="http://schemas.microsoft.com/office/powerpoint/2010/main" val="410633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40FDD-D648-74A5-AC97-79AE09028580}"/>
              </a:ext>
            </a:extLst>
          </p:cNvPr>
          <p:cNvSpPr>
            <a:spLocks noGrp="1"/>
          </p:cNvSpPr>
          <p:nvPr>
            <p:ph type="title"/>
          </p:nvPr>
        </p:nvSpPr>
        <p:spPr/>
        <p:txBody>
          <a:bodyPr>
            <a:normAutofit fontScale="90000"/>
          </a:bodyPr>
          <a:lstStyle/>
          <a:p>
            <a:r>
              <a:rPr kumimoji="1" lang="zh-CN" altLang="en-US" dirty="0"/>
              <a:t>生物学闭环科学测试研究：</a:t>
            </a:r>
            <a:br>
              <a:rPr kumimoji="1" lang="en-US" altLang="zh-CN" dirty="0"/>
            </a:br>
            <a:r>
              <a:rPr kumimoji="1" lang="zh-CN" altLang="en-US" dirty="0"/>
              <a:t>测试</a:t>
            </a:r>
            <a:r>
              <a:rPr kumimoji="1" lang="en-US" altLang="zh-CN" dirty="0"/>
              <a:t>GPT-4</a:t>
            </a:r>
            <a:r>
              <a:rPr kumimoji="1" lang="zh-CN" altLang="en-US" dirty="0"/>
              <a:t>是否具有</a:t>
            </a:r>
            <a:r>
              <a:rPr kumimoji="1" lang="en-US" altLang="zh-CN" dirty="0"/>
              <a:t>DNA</a:t>
            </a:r>
            <a:r>
              <a:rPr kumimoji="1" lang="zh-CN" altLang="en-US" dirty="0"/>
              <a:t>凝胶电泳典型实验结果图的概念</a:t>
            </a:r>
          </a:p>
        </p:txBody>
      </p:sp>
      <p:sp>
        <p:nvSpPr>
          <p:cNvPr id="3" name="日期占位符 2">
            <a:extLst>
              <a:ext uri="{FF2B5EF4-FFF2-40B4-BE49-F238E27FC236}">
                <a16:creationId xmlns:a16="http://schemas.microsoft.com/office/drawing/2014/main" id="{BDE006CB-6FF2-BEFC-3F0D-02FBB260BC8E}"/>
              </a:ext>
            </a:extLst>
          </p:cNvPr>
          <p:cNvSpPr>
            <a:spLocks noGrp="1"/>
          </p:cNvSpPr>
          <p:nvPr>
            <p:ph type="dt" sz="half" idx="10"/>
          </p:nvPr>
        </p:nvSpPr>
        <p:spPr/>
        <p:txBody>
          <a:bodyPr/>
          <a:lstStyle/>
          <a:p>
            <a:fld id="{27971A30-5E9D-A44C-AE3C-858FE5140BDB}"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3C3565AA-3068-A538-BE49-31C911AE77AA}"/>
              </a:ext>
            </a:extLst>
          </p:cNvPr>
          <p:cNvSpPr>
            <a:spLocks noGrp="1"/>
          </p:cNvSpPr>
          <p:nvPr>
            <p:ph type="sldNum" sz="quarter" idx="12"/>
          </p:nvPr>
        </p:nvSpPr>
        <p:spPr/>
        <p:txBody>
          <a:bodyPr/>
          <a:lstStyle/>
          <a:p>
            <a:fld id="{A4911521-5835-3843-8C40-A05C163B5C5F}" type="slidenum">
              <a:rPr lang="en-CN" smtClean="0"/>
              <a:pPr/>
              <a:t>12</a:t>
            </a:fld>
            <a:endParaRPr lang="en-CN" dirty="0"/>
          </a:p>
        </p:txBody>
      </p:sp>
      <p:sp>
        <p:nvSpPr>
          <p:cNvPr id="5" name="页脚占位符 4">
            <a:extLst>
              <a:ext uri="{FF2B5EF4-FFF2-40B4-BE49-F238E27FC236}">
                <a16:creationId xmlns:a16="http://schemas.microsoft.com/office/drawing/2014/main" id="{B3FD10E3-F7CE-B5AB-36D1-61EE2C777CA7}"/>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AEBA601A-F48A-A9EB-7ED6-A1F59E44BC68}"/>
              </a:ext>
            </a:extLst>
          </p:cNvPr>
          <p:cNvSpPr>
            <a:spLocks noGrp="1"/>
          </p:cNvSpPr>
          <p:nvPr>
            <p:ph sz="quarter" idx="13"/>
          </p:nvPr>
        </p:nvSpPr>
        <p:spPr/>
        <p:txBody>
          <a:bodyPr/>
          <a:lstStyle/>
          <a:p>
            <a:r>
              <a:rPr kumimoji="1" lang="zh-CN" altLang="en-US" dirty="0"/>
              <a:t> </a:t>
            </a:r>
          </a:p>
        </p:txBody>
      </p:sp>
      <p:sp>
        <p:nvSpPr>
          <p:cNvPr id="7" name="文本框 6">
            <a:extLst>
              <a:ext uri="{FF2B5EF4-FFF2-40B4-BE49-F238E27FC236}">
                <a16:creationId xmlns:a16="http://schemas.microsoft.com/office/drawing/2014/main" id="{EE570D54-E395-3592-BFE6-D2CEC1A4AFC3}"/>
              </a:ext>
            </a:extLst>
          </p:cNvPr>
          <p:cNvSpPr txBox="1"/>
          <p:nvPr/>
        </p:nvSpPr>
        <p:spPr>
          <a:xfrm>
            <a:off x="6203949" y="1052513"/>
            <a:ext cx="5688013" cy="4613892"/>
          </a:xfrm>
          <a:prstGeom prst="rect">
            <a:avLst/>
          </a:prstGeom>
          <a:noFill/>
        </p:spPr>
        <p:txBody>
          <a:bodyPr wrap="square" rtlCol="0" anchor="t">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对话要点：</a:t>
            </a: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b="1" dirty="0">
                <a:latin typeface="Microsoft YaHei" panose="020B0503020204020204" pitchFamily="34" charset="-122"/>
                <a:ea typeface="Microsoft YaHei" panose="020B0503020204020204" pitchFamily="34" charset="-122"/>
              </a:rPr>
              <a:t>研究者：</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请</a:t>
            </a:r>
            <a:r>
              <a:rPr kumimoji="1" lang="en-US" altLang="zh-CN" dirty="0">
                <a:latin typeface="Microsoft YaHei" panose="020B0503020204020204" pitchFamily="34" charset="-122"/>
                <a:ea typeface="Microsoft YaHei" panose="020B0503020204020204" pitchFamily="34" charset="-122"/>
              </a:rPr>
              <a:t>GPT-4</a:t>
            </a:r>
            <a:r>
              <a:rPr kumimoji="1" lang="zh-CN" altLang="en-US" dirty="0">
                <a:latin typeface="Microsoft YaHei" panose="020B0503020204020204" pitchFamily="34" charset="-122"/>
                <a:ea typeface="Microsoft YaHei" panose="020B0503020204020204" pitchFamily="34" charset="-122"/>
              </a:rPr>
              <a:t>描述</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凝胶电泳典型实验结果图的要素</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b="1" dirty="0">
                <a:latin typeface="Microsoft YaHei" panose="020B0503020204020204" pitchFamily="34" charset="-122"/>
                <a:ea typeface="Microsoft YaHei" panose="020B0503020204020204" pitchFamily="34" charset="-122"/>
              </a:rPr>
              <a:t>GPT-4</a:t>
            </a:r>
            <a:r>
              <a:rPr kumimoji="1" lang="zh-CN" altLang="en-US" b="1" dirty="0">
                <a:latin typeface="Microsoft YaHei" panose="020B0503020204020204" pitchFamily="34" charset="-122"/>
                <a:ea typeface="Microsoft YaHei" panose="020B0503020204020204" pitchFamily="34" charset="-122"/>
              </a:rPr>
              <a:t>回答：</a:t>
            </a:r>
            <a:endParaRPr kumimoji="1"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全面描述了</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凝胶电泳典型实验结果图的一系列关键要素：</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en-US" altLang="zh-CN" sz="1800" dirty="0">
                <a:latin typeface="Microsoft YaHei" panose="020B0503020204020204" pitchFamily="34" charset="-122"/>
                <a:ea typeface="Microsoft YaHei" panose="020B0503020204020204" pitchFamily="34" charset="-122"/>
              </a:rPr>
              <a:t>DNA</a:t>
            </a:r>
            <a:r>
              <a:rPr kumimoji="1" lang="zh-CN" altLang="en-US" sz="1800" dirty="0">
                <a:latin typeface="Microsoft YaHei" panose="020B0503020204020204" pitchFamily="34" charset="-122"/>
                <a:ea typeface="Microsoft YaHei" panose="020B0503020204020204" pitchFamily="34" charset="-122"/>
              </a:rPr>
              <a:t> </a:t>
            </a:r>
            <a:r>
              <a:rPr kumimoji="1" lang="en-US" altLang="zh-CN" sz="1800" dirty="0">
                <a:latin typeface="Microsoft YaHei" panose="020B0503020204020204" pitchFamily="34" charset="-122"/>
                <a:ea typeface="Microsoft YaHei" panose="020B0503020204020204" pitchFamily="34" charset="-122"/>
              </a:rPr>
              <a:t>Ladder</a:t>
            </a:r>
            <a:r>
              <a:rPr kumimoji="1" lang="zh-CN" altLang="en-US" sz="1800" dirty="0">
                <a:latin typeface="Microsoft YaHei" panose="020B0503020204020204" pitchFamily="34" charset="-122"/>
                <a:ea typeface="Microsoft YaHei" panose="020B0503020204020204" pitchFamily="34" charset="-122"/>
              </a:rPr>
              <a:t>（</a:t>
            </a:r>
            <a:r>
              <a:rPr lang="en-US" altLang="zh-CN" sz="1800" b="0" i="0" dirty="0">
                <a:solidFill>
                  <a:srgbClr val="000000"/>
                </a:solidFill>
                <a:effectLst/>
                <a:latin typeface="Microsoft YaHei" panose="020B0503020204020204" pitchFamily="34" charset="-122"/>
                <a:ea typeface="Microsoft YaHei" panose="020B0503020204020204" pitchFamily="34" charset="-122"/>
              </a:rPr>
              <a:t>DNA</a:t>
            </a:r>
            <a:r>
              <a:rPr lang="zh-CN" altLang="en-US" sz="1800" b="0" i="0" dirty="0">
                <a:solidFill>
                  <a:srgbClr val="000000"/>
                </a:solidFill>
                <a:effectLst/>
                <a:latin typeface="Microsoft YaHei" panose="020B0503020204020204" pitchFamily="34" charset="-122"/>
                <a:ea typeface="Microsoft YaHei" panose="020B0503020204020204" pitchFamily="34" charset="-122"/>
              </a:rPr>
              <a:t>梯状标志）</a:t>
            </a:r>
            <a:endParaRPr lang="en-US" altLang="zh-CN" sz="1800" b="0" i="0" dirty="0">
              <a:solidFill>
                <a:srgbClr val="000000"/>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DNA Sample band</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样品带）</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a:t>
            </a:r>
          </a:p>
        </p:txBody>
      </p:sp>
      <p:pic>
        <p:nvPicPr>
          <p:cNvPr id="11" name="图片 10" descr="文本, 信件&#10;&#10;描述已自动生成">
            <a:extLst>
              <a:ext uri="{FF2B5EF4-FFF2-40B4-BE49-F238E27FC236}">
                <a16:creationId xmlns:a16="http://schemas.microsoft.com/office/drawing/2014/main" id="{ED96803D-F732-8B92-A1A2-A96C7D072BD7}"/>
              </a:ext>
            </a:extLst>
          </p:cNvPr>
          <p:cNvPicPr>
            <a:picLocks noChangeAspect="1"/>
          </p:cNvPicPr>
          <p:nvPr/>
        </p:nvPicPr>
        <p:blipFill>
          <a:blip r:embed="rId3"/>
          <a:stretch>
            <a:fillRect/>
          </a:stretch>
        </p:blipFill>
        <p:spPr>
          <a:xfrm>
            <a:off x="997844" y="1016338"/>
            <a:ext cx="4147938" cy="5400000"/>
          </a:xfrm>
          <a:prstGeom prst="rect">
            <a:avLst/>
          </a:prstGeom>
        </p:spPr>
      </p:pic>
    </p:spTree>
    <p:extLst>
      <p:ext uri="{BB962C8B-B14F-4D97-AF65-F5344CB8AC3E}">
        <p14:creationId xmlns:p14="http://schemas.microsoft.com/office/powerpoint/2010/main" val="2289356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94E28D0-888C-0DF9-EB26-60E2662F95F7}"/>
              </a:ext>
            </a:extLst>
          </p:cNvPr>
          <p:cNvGrpSpPr/>
          <p:nvPr/>
        </p:nvGrpSpPr>
        <p:grpSpPr>
          <a:xfrm>
            <a:off x="9808840" y="4053755"/>
            <a:ext cx="1930400" cy="2315605"/>
            <a:chOff x="9808840" y="4053755"/>
            <a:chExt cx="1930400" cy="2315605"/>
          </a:xfrm>
        </p:grpSpPr>
        <p:pic>
          <p:nvPicPr>
            <p:cNvPr id="8" name="Picture 6">
              <a:extLst>
                <a:ext uri="{FF2B5EF4-FFF2-40B4-BE49-F238E27FC236}">
                  <a16:creationId xmlns:a16="http://schemas.microsoft.com/office/drawing/2014/main" id="{7EA1531B-8944-582A-F0FE-D344768724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53" t="17410" r="14692" b="12887"/>
            <a:stretch/>
          </p:blipFill>
          <p:spPr bwMode="auto">
            <a:xfrm>
              <a:off x="9808840" y="4053755"/>
              <a:ext cx="1930400" cy="23156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521467C3-F812-3814-8224-76AB26811366}"/>
                </a:ext>
              </a:extLst>
            </p:cNvPr>
            <p:cNvSpPr/>
            <p:nvPr/>
          </p:nvSpPr>
          <p:spPr>
            <a:xfrm>
              <a:off x="10118357" y="4360246"/>
              <a:ext cx="1038997" cy="319878"/>
            </a:xfrm>
            <a:prstGeom prst="rect">
              <a:avLst/>
            </a:prstGeom>
            <a:solidFill>
              <a:srgbClr val="D9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074A2ABD-667F-FE23-DE4E-469E668068A3}"/>
                </a:ext>
              </a:extLst>
            </p:cNvPr>
            <p:cNvSpPr/>
            <p:nvPr/>
          </p:nvSpPr>
          <p:spPr>
            <a:xfrm>
              <a:off x="10393869" y="5226910"/>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330FE4EA-44C3-3CD7-891B-A4D0E37EB2C4}"/>
                </a:ext>
              </a:extLst>
            </p:cNvPr>
            <p:cNvSpPr/>
            <p:nvPr/>
          </p:nvSpPr>
          <p:spPr>
            <a:xfrm>
              <a:off x="10636270" y="5226910"/>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302CBF1D-2E5E-5800-B25F-FECFA2547D7D}"/>
                </a:ext>
              </a:extLst>
            </p:cNvPr>
            <p:cNvSpPr/>
            <p:nvPr/>
          </p:nvSpPr>
          <p:spPr>
            <a:xfrm>
              <a:off x="10884803" y="5226910"/>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30A4A58-6076-CFA3-8F68-8C6B29F9A15F}"/>
                </a:ext>
              </a:extLst>
            </p:cNvPr>
            <p:cNvSpPr/>
            <p:nvPr/>
          </p:nvSpPr>
          <p:spPr>
            <a:xfrm>
              <a:off x="10177057" y="5551581"/>
              <a:ext cx="792450" cy="319878"/>
            </a:xfrm>
            <a:prstGeom prst="rect">
              <a:avLst/>
            </a:prstGeom>
            <a:solidFill>
              <a:srgbClr val="D9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3808ED8B-54E9-B1F9-6BCC-CA40267CAEE7}"/>
                </a:ext>
              </a:extLst>
            </p:cNvPr>
            <p:cNvSpPr/>
            <p:nvPr/>
          </p:nvSpPr>
          <p:spPr>
            <a:xfrm>
              <a:off x="10140893" y="4863359"/>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A3A87A39-5E06-C07E-74D1-C5E9453B6FC0}"/>
                </a:ext>
              </a:extLst>
            </p:cNvPr>
            <p:cNvSpPr/>
            <p:nvPr/>
          </p:nvSpPr>
          <p:spPr>
            <a:xfrm>
              <a:off x="10140893" y="4981398"/>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474F290E-D500-7375-1473-94D82F817C40}"/>
                </a:ext>
              </a:extLst>
            </p:cNvPr>
            <p:cNvSpPr/>
            <p:nvPr/>
          </p:nvSpPr>
          <p:spPr>
            <a:xfrm>
              <a:off x="10140893" y="5099437"/>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D84E6877-4F42-A1F0-BA7B-1F5E17B3929E}"/>
                </a:ext>
              </a:extLst>
            </p:cNvPr>
            <p:cNvSpPr/>
            <p:nvPr/>
          </p:nvSpPr>
          <p:spPr>
            <a:xfrm>
              <a:off x="10140893" y="5209201"/>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91738B81-9C29-3F11-97A9-325F954276E2}"/>
                </a:ext>
              </a:extLst>
            </p:cNvPr>
            <p:cNvSpPr/>
            <p:nvPr/>
          </p:nvSpPr>
          <p:spPr>
            <a:xfrm>
              <a:off x="10140893" y="5365901"/>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9DBFA98A-4375-7268-2FCF-A88235EACBEA}"/>
                </a:ext>
              </a:extLst>
            </p:cNvPr>
            <p:cNvSpPr/>
            <p:nvPr/>
          </p:nvSpPr>
          <p:spPr>
            <a:xfrm>
              <a:off x="10140893" y="5584989"/>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CA7E8DAE-7212-D6E1-3DE4-252A1DF31C4A}"/>
                </a:ext>
              </a:extLst>
            </p:cNvPr>
            <p:cNvSpPr/>
            <p:nvPr/>
          </p:nvSpPr>
          <p:spPr>
            <a:xfrm>
              <a:off x="10140893" y="5870793"/>
              <a:ext cx="169524" cy="50451"/>
            </a:xfrm>
            <a:prstGeom prst="rect">
              <a:avLst/>
            </a:prstGeom>
            <a:solidFill>
              <a:srgbClr val="DD73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标题 1">
            <a:extLst>
              <a:ext uri="{FF2B5EF4-FFF2-40B4-BE49-F238E27FC236}">
                <a16:creationId xmlns:a16="http://schemas.microsoft.com/office/drawing/2014/main" id="{631E7A24-C79E-8321-05EB-904AF6A0E8FD}"/>
              </a:ext>
            </a:extLst>
          </p:cNvPr>
          <p:cNvSpPr>
            <a:spLocks noGrp="1"/>
          </p:cNvSpPr>
          <p:nvPr>
            <p:ph type="title"/>
          </p:nvPr>
        </p:nvSpPr>
        <p:spPr/>
        <p:txBody>
          <a:bodyPr>
            <a:normAutofit fontScale="90000"/>
          </a:bodyPr>
          <a:lstStyle/>
          <a:p>
            <a:r>
              <a:rPr kumimoji="1" lang="zh-CN" altLang="en-US" dirty="0"/>
              <a:t>生物学闭环科学测试研究：</a:t>
            </a:r>
            <a:br>
              <a:rPr kumimoji="1" lang="en-US" altLang="zh-CN" dirty="0"/>
            </a:br>
            <a:r>
              <a:rPr kumimoji="1" lang="en-US" altLang="zh-CN" dirty="0"/>
              <a:t>AI</a:t>
            </a:r>
            <a:r>
              <a:rPr kumimoji="1" lang="zh-CN" altLang="en-US" dirty="0"/>
              <a:t>主脑科学家基于人类实验的反馈，提出关键实验结果的获取方法</a:t>
            </a:r>
          </a:p>
        </p:txBody>
      </p:sp>
      <p:sp>
        <p:nvSpPr>
          <p:cNvPr id="3" name="日期占位符 2">
            <a:extLst>
              <a:ext uri="{FF2B5EF4-FFF2-40B4-BE49-F238E27FC236}">
                <a16:creationId xmlns:a16="http://schemas.microsoft.com/office/drawing/2014/main" id="{27D9889A-FC6E-000E-45B8-DFE35C52972F}"/>
              </a:ext>
            </a:extLst>
          </p:cNvPr>
          <p:cNvSpPr>
            <a:spLocks noGrp="1"/>
          </p:cNvSpPr>
          <p:nvPr>
            <p:ph type="dt" sz="half" idx="10"/>
          </p:nvPr>
        </p:nvSpPr>
        <p:spPr/>
        <p:txBody>
          <a:bodyPr/>
          <a:lstStyle/>
          <a:p>
            <a:fld id="{8E520459-94CB-E24E-96EF-EA48BDD45623}"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982DFB9F-E7D5-AE86-30C7-1E24B40A2BBC}"/>
              </a:ext>
            </a:extLst>
          </p:cNvPr>
          <p:cNvSpPr>
            <a:spLocks noGrp="1"/>
          </p:cNvSpPr>
          <p:nvPr>
            <p:ph type="sldNum" sz="quarter" idx="12"/>
          </p:nvPr>
        </p:nvSpPr>
        <p:spPr/>
        <p:txBody>
          <a:bodyPr/>
          <a:lstStyle/>
          <a:p>
            <a:fld id="{A4911521-5835-3843-8C40-A05C163B5C5F}" type="slidenum">
              <a:rPr lang="en-CN" smtClean="0"/>
              <a:pPr/>
              <a:t>13</a:t>
            </a:fld>
            <a:endParaRPr lang="en-CN" dirty="0"/>
          </a:p>
        </p:txBody>
      </p:sp>
      <p:sp>
        <p:nvSpPr>
          <p:cNvPr id="5" name="页脚占位符 4">
            <a:extLst>
              <a:ext uri="{FF2B5EF4-FFF2-40B4-BE49-F238E27FC236}">
                <a16:creationId xmlns:a16="http://schemas.microsoft.com/office/drawing/2014/main" id="{DDF5B702-9241-29F0-6166-EA02027FB0B0}"/>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5782D287-A520-DA51-AB1C-3F4B18F75E70}"/>
              </a:ext>
            </a:extLst>
          </p:cNvPr>
          <p:cNvSpPr>
            <a:spLocks noGrp="1"/>
          </p:cNvSpPr>
          <p:nvPr>
            <p:ph sz="quarter" idx="13"/>
          </p:nvPr>
        </p:nvSpPr>
        <p:spPr/>
        <p:txBody>
          <a:bodyPr/>
          <a:lstStyle/>
          <a:p>
            <a:r>
              <a:rPr kumimoji="1" lang="zh-CN" altLang="en-US" dirty="0"/>
              <a:t> </a:t>
            </a:r>
          </a:p>
        </p:txBody>
      </p:sp>
      <p:sp>
        <p:nvSpPr>
          <p:cNvPr id="7" name="文本框 6">
            <a:extLst>
              <a:ext uri="{FF2B5EF4-FFF2-40B4-BE49-F238E27FC236}">
                <a16:creationId xmlns:a16="http://schemas.microsoft.com/office/drawing/2014/main" id="{A17B6046-099A-DE94-C420-5790E87FD3C1}"/>
              </a:ext>
            </a:extLst>
          </p:cNvPr>
          <p:cNvSpPr txBox="1"/>
          <p:nvPr/>
        </p:nvSpPr>
        <p:spPr>
          <a:xfrm>
            <a:off x="5203091" y="1052513"/>
            <a:ext cx="4436209" cy="5029390"/>
          </a:xfrm>
          <a:prstGeom prst="rect">
            <a:avLst/>
          </a:prstGeom>
          <a:noFill/>
        </p:spPr>
        <p:txBody>
          <a:bodyPr wrap="square" rtlCol="0" anchor="t">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对话要点：</a:t>
            </a: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b="1" dirty="0">
                <a:latin typeface="Microsoft YaHei" panose="020B0503020204020204" pitchFamily="34" charset="-122"/>
                <a:ea typeface="Microsoft YaHei" panose="020B0503020204020204" pitchFamily="34" charset="-122"/>
              </a:rPr>
              <a:t>研究者：</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使用</a:t>
            </a:r>
            <a:r>
              <a:rPr kumimoji="1" lang="en-US" altLang="zh-CN" dirty="0">
                <a:latin typeface="Microsoft YaHei" panose="020B0503020204020204" pitchFamily="34" charset="-122"/>
                <a:ea typeface="Microsoft YaHei" panose="020B0503020204020204" pitchFamily="34" charset="-122"/>
              </a:rPr>
              <a:t>GPT-4</a:t>
            </a:r>
            <a:r>
              <a:rPr kumimoji="1" lang="zh-CN" altLang="en-US" dirty="0">
                <a:latin typeface="Microsoft YaHei" panose="020B0503020204020204" pitchFamily="34" charset="-122"/>
                <a:ea typeface="Microsoft YaHei" panose="020B0503020204020204" pitchFamily="34" charset="-122"/>
              </a:rPr>
              <a:t>的用词，将凝胶电泳实验结果图的要素描述给</a:t>
            </a:r>
            <a:r>
              <a:rPr kumimoji="1" lang="en-US" altLang="zh-CN" dirty="0">
                <a:latin typeface="Microsoft YaHei" panose="020B0503020204020204" pitchFamily="34" charset="-122"/>
                <a:ea typeface="Microsoft YaHei" panose="020B0503020204020204" pitchFamily="34" charset="-122"/>
              </a:rPr>
              <a:t>GPT-4</a:t>
            </a: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请</a:t>
            </a:r>
            <a:r>
              <a:rPr kumimoji="1" lang="en-US" altLang="zh-CN" dirty="0">
                <a:latin typeface="Microsoft YaHei" panose="020B0503020204020204" pitchFamily="34" charset="-122"/>
                <a:ea typeface="Microsoft YaHei" panose="020B0503020204020204" pitchFamily="34" charset="-122"/>
              </a:rPr>
              <a:t>GPT-4</a:t>
            </a:r>
            <a:r>
              <a:rPr kumimoji="1" lang="zh-CN" altLang="en-US" dirty="0">
                <a:latin typeface="Microsoft YaHei" panose="020B0503020204020204" pitchFamily="34" charset="-122"/>
                <a:ea typeface="Microsoft YaHei" panose="020B0503020204020204" pitchFamily="34" charset="-122"/>
              </a:rPr>
              <a:t>提出关键实验数据的获取方法</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b="1" dirty="0">
                <a:latin typeface="Microsoft YaHei" panose="020B0503020204020204" pitchFamily="34" charset="-122"/>
                <a:ea typeface="Microsoft YaHei" panose="020B0503020204020204" pitchFamily="34" charset="-122"/>
              </a:rPr>
              <a:t>GPT-4</a:t>
            </a:r>
            <a:r>
              <a:rPr kumimoji="1" lang="zh-CN" altLang="en-US" b="1" dirty="0">
                <a:latin typeface="Microsoft YaHei" panose="020B0503020204020204" pitchFamily="34" charset="-122"/>
                <a:ea typeface="Microsoft YaHei" panose="020B0503020204020204" pitchFamily="34" charset="-122"/>
              </a:rPr>
              <a:t>回答：</a:t>
            </a:r>
            <a:endParaRPr kumimoji="1"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给出应该获取的关键实验数据是</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样品带的迁移距离</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并提示人类研究者在获取实验数据时应注意的细节要点</a:t>
            </a:r>
            <a:endParaRPr kumimoji="1" lang="en-US" altLang="zh-CN" dirty="0">
              <a:latin typeface="Microsoft YaHei" panose="020B0503020204020204" pitchFamily="34" charset="-122"/>
              <a:ea typeface="Microsoft YaHei" panose="020B0503020204020204" pitchFamily="34" charset="-122"/>
            </a:endParaRPr>
          </a:p>
        </p:txBody>
      </p:sp>
      <p:pic>
        <p:nvPicPr>
          <p:cNvPr id="9" name="图片 8" descr="文本&#10;&#10;描述已自动生成">
            <a:extLst>
              <a:ext uri="{FF2B5EF4-FFF2-40B4-BE49-F238E27FC236}">
                <a16:creationId xmlns:a16="http://schemas.microsoft.com/office/drawing/2014/main" id="{CA7FB6AA-0022-D573-8863-26940A1E8ECC}"/>
              </a:ext>
            </a:extLst>
          </p:cNvPr>
          <p:cNvPicPr>
            <a:picLocks noChangeAspect="1"/>
          </p:cNvPicPr>
          <p:nvPr/>
        </p:nvPicPr>
        <p:blipFill>
          <a:blip r:embed="rId3"/>
          <a:stretch>
            <a:fillRect/>
          </a:stretch>
        </p:blipFill>
        <p:spPr>
          <a:xfrm>
            <a:off x="1163436" y="1038640"/>
            <a:ext cx="3816754" cy="5400000"/>
          </a:xfrm>
          <a:prstGeom prst="rect">
            <a:avLst/>
          </a:prstGeom>
        </p:spPr>
      </p:pic>
      <p:grpSp>
        <p:nvGrpSpPr>
          <p:cNvPr id="20" name="组合 19">
            <a:extLst>
              <a:ext uri="{FF2B5EF4-FFF2-40B4-BE49-F238E27FC236}">
                <a16:creationId xmlns:a16="http://schemas.microsoft.com/office/drawing/2014/main" id="{49819F76-62C2-FBA5-D8D4-566BEA4A8543}"/>
              </a:ext>
            </a:extLst>
          </p:cNvPr>
          <p:cNvGrpSpPr/>
          <p:nvPr/>
        </p:nvGrpSpPr>
        <p:grpSpPr>
          <a:xfrm>
            <a:off x="10723240" y="4285992"/>
            <a:ext cx="792450" cy="940918"/>
            <a:chOff x="10723240" y="4285992"/>
            <a:chExt cx="792450" cy="940918"/>
          </a:xfrm>
        </p:grpSpPr>
        <p:sp>
          <p:nvSpPr>
            <p:cNvPr id="16" name="文本框 15">
              <a:extLst>
                <a:ext uri="{FF2B5EF4-FFF2-40B4-BE49-F238E27FC236}">
                  <a16:creationId xmlns:a16="http://schemas.microsoft.com/office/drawing/2014/main" id="{4D5BED17-A996-27DE-A72F-6BA2C59330FD}"/>
                </a:ext>
              </a:extLst>
            </p:cNvPr>
            <p:cNvSpPr txBox="1"/>
            <p:nvPr/>
          </p:nvSpPr>
          <p:spPr>
            <a:xfrm>
              <a:off x="10723240" y="4477084"/>
              <a:ext cx="792450" cy="646331"/>
            </a:xfrm>
            <a:prstGeom prst="rect">
              <a:avLst/>
            </a:prstGeom>
            <a:noFill/>
          </p:spPr>
          <p:txBody>
            <a:bodyPr wrap="square">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迁移</a:t>
              </a:r>
              <a:endParaRPr kumimoji="1" lang="en-US" altLang="zh-CN" dirty="0">
                <a:solidFill>
                  <a:srgbClr val="FF0000"/>
                </a:solidFill>
                <a:latin typeface="Microsoft YaHei" panose="020B0503020204020204" pitchFamily="34" charset="-122"/>
                <a:ea typeface="Microsoft YaHei" panose="020B0503020204020204" pitchFamily="34" charset="-122"/>
              </a:endParaRPr>
            </a:p>
            <a:p>
              <a:r>
                <a:rPr kumimoji="1" lang="zh-CN" altLang="en-US" dirty="0">
                  <a:solidFill>
                    <a:srgbClr val="FF0000"/>
                  </a:solidFill>
                  <a:latin typeface="Microsoft YaHei" panose="020B0503020204020204" pitchFamily="34" charset="-122"/>
                  <a:ea typeface="Microsoft YaHei" panose="020B0503020204020204" pitchFamily="34" charset="-122"/>
                </a:rPr>
                <a:t>距离</a:t>
              </a:r>
              <a:endParaRPr lang="zh-CN" altLang="en-US" dirty="0">
                <a:solidFill>
                  <a:srgbClr val="FF0000"/>
                </a:solidFill>
              </a:endParaRPr>
            </a:p>
          </p:txBody>
        </p:sp>
        <p:cxnSp>
          <p:nvCxnSpPr>
            <p:cNvPr id="12" name="直线箭头连接符 11">
              <a:extLst>
                <a:ext uri="{FF2B5EF4-FFF2-40B4-BE49-F238E27FC236}">
                  <a16:creationId xmlns:a16="http://schemas.microsoft.com/office/drawing/2014/main" id="{C2DF48F4-3F80-3956-A426-9C82F5196916}"/>
                </a:ext>
              </a:extLst>
            </p:cNvPr>
            <p:cNvCxnSpPr>
              <a:cxnSpLocks/>
            </p:cNvCxnSpPr>
            <p:nvPr/>
          </p:nvCxnSpPr>
          <p:spPr>
            <a:xfrm>
              <a:off x="10723240" y="4285992"/>
              <a:ext cx="0" cy="94091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131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39C416-E1BD-DE57-C07C-69B877FC3E0E}"/>
              </a:ext>
            </a:extLst>
          </p:cNvPr>
          <p:cNvSpPr>
            <a:spLocks noGrp="1"/>
          </p:cNvSpPr>
          <p:nvPr>
            <p:ph type="title"/>
          </p:nvPr>
        </p:nvSpPr>
        <p:spPr/>
        <p:txBody>
          <a:bodyPr>
            <a:normAutofit fontScale="90000"/>
          </a:bodyPr>
          <a:lstStyle/>
          <a:p>
            <a:r>
              <a:rPr kumimoji="1" lang="zh-CN" altLang="en-US" dirty="0"/>
              <a:t>生物学闭环科学测试研究：</a:t>
            </a:r>
            <a:br>
              <a:rPr kumimoji="1" lang="en-US" altLang="zh-CN" dirty="0"/>
            </a:br>
            <a:r>
              <a:rPr kumimoji="1" lang="zh-CN" altLang="en-US" dirty="0"/>
              <a:t>人类按照</a:t>
            </a:r>
            <a:r>
              <a:rPr kumimoji="1" lang="en-US" altLang="zh-CN" dirty="0"/>
              <a:t>AI</a:t>
            </a:r>
            <a:r>
              <a:rPr kumimoji="1" lang="zh-CN" altLang="en-US" dirty="0"/>
              <a:t>主脑科学家的要求，获取关健实验数据</a:t>
            </a:r>
          </a:p>
        </p:txBody>
      </p:sp>
      <p:sp>
        <p:nvSpPr>
          <p:cNvPr id="3" name="日期占位符 2">
            <a:extLst>
              <a:ext uri="{FF2B5EF4-FFF2-40B4-BE49-F238E27FC236}">
                <a16:creationId xmlns:a16="http://schemas.microsoft.com/office/drawing/2014/main" id="{267CCE33-5329-3474-FA1D-5CBF8159A8B6}"/>
              </a:ext>
            </a:extLst>
          </p:cNvPr>
          <p:cNvSpPr>
            <a:spLocks noGrp="1"/>
          </p:cNvSpPr>
          <p:nvPr>
            <p:ph type="dt" sz="half" idx="10"/>
          </p:nvPr>
        </p:nvSpPr>
        <p:spPr/>
        <p:txBody>
          <a:bodyPr/>
          <a:lstStyle/>
          <a:p>
            <a:fld id="{F8DE8F7E-7A2C-8149-91C4-40F4A6EA3E16}"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19F4941A-4547-98AD-1953-B3CA41E682D6}"/>
              </a:ext>
            </a:extLst>
          </p:cNvPr>
          <p:cNvSpPr>
            <a:spLocks noGrp="1"/>
          </p:cNvSpPr>
          <p:nvPr>
            <p:ph type="sldNum" sz="quarter" idx="12"/>
          </p:nvPr>
        </p:nvSpPr>
        <p:spPr/>
        <p:txBody>
          <a:bodyPr/>
          <a:lstStyle/>
          <a:p>
            <a:fld id="{A4911521-5835-3843-8C40-A05C163B5C5F}" type="slidenum">
              <a:rPr lang="en-CN" smtClean="0"/>
              <a:pPr/>
              <a:t>14</a:t>
            </a:fld>
            <a:endParaRPr lang="en-CN" dirty="0"/>
          </a:p>
        </p:txBody>
      </p:sp>
      <p:sp>
        <p:nvSpPr>
          <p:cNvPr id="5" name="页脚占位符 4">
            <a:extLst>
              <a:ext uri="{FF2B5EF4-FFF2-40B4-BE49-F238E27FC236}">
                <a16:creationId xmlns:a16="http://schemas.microsoft.com/office/drawing/2014/main" id="{EAB7088F-2212-D417-5855-66BCDD1FA610}"/>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1E129340-42AF-0CFD-5947-237C6281F59E}"/>
              </a:ext>
            </a:extLst>
          </p:cNvPr>
          <p:cNvSpPr>
            <a:spLocks noGrp="1"/>
          </p:cNvSpPr>
          <p:nvPr>
            <p:ph sz="quarter" idx="13"/>
          </p:nvPr>
        </p:nvSpPr>
        <p:spPr/>
        <p:txBody>
          <a:bodyPr/>
          <a:lstStyle/>
          <a:p>
            <a:r>
              <a:rPr kumimoji="1" lang="zh-CN" altLang="en-US" dirty="0"/>
              <a:t> </a:t>
            </a:r>
          </a:p>
        </p:txBody>
      </p:sp>
      <p:graphicFrame>
        <p:nvGraphicFramePr>
          <p:cNvPr id="8" name="表格 7">
            <a:extLst>
              <a:ext uri="{FF2B5EF4-FFF2-40B4-BE49-F238E27FC236}">
                <a16:creationId xmlns:a16="http://schemas.microsoft.com/office/drawing/2014/main" id="{159C05AC-4DB4-1E70-C792-0004648AB99B}"/>
              </a:ext>
            </a:extLst>
          </p:cNvPr>
          <p:cNvGraphicFramePr>
            <a:graphicFrameLocks noGrp="1"/>
          </p:cNvGraphicFramePr>
          <p:nvPr/>
        </p:nvGraphicFramePr>
        <p:xfrm>
          <a:off x="1866000" y="1704658"/>
          <a:ext cx="8460000" cy="4023360"/>
        </p:xfrm>
        <a:graphic>
          <a:graphicData uri="http://schemas.openxmlformats.org/drawingml/2006/table">
            <a:tbl>
              <a:tblPr firstRow="1" bandRow="1">
                <a:tableStyleId>{EB344D84-9AFB-497E-A393-DC336BA19D2E}</a:tableStyleId>
              </a:tblPr>
              <a:tblGrid>
                <a:gridCol w="1692000">
                  <a:extLst>
                    <a:ext uri="{9D8B030D-6E8A-4147-A177-3AD203B41FA5}">
                      <a16:colId xmlns:a16="http://schemas.microsoft.com/office/drawing/2014/main" val="4184505155"/>
                    </a:ext>
                  </a:extLst>
                </a:gridCol>
                <a:gridCol w="1692000">
                  <a:extLst>
                    <a:ext uri="{9D8B030D-6E8A-4147-A177-3AD203B41FA5}">
                      <a16:colId xmlns:a16="http://schemas.microsoft.com/office/drawing/2014/main" val="4033010904"/>
                    </a:ext>
                  </a:extLst>
                </a:gridCol>
                <a:gridCol w="1692000">
                  <a:extLst>
                    <a:ext uri="{9D8B030D-6E8A-4147-A177-3AD203B41FA5}">
                      <a16:colId xmlns:a16="http://schemas.microsoft.com/office/drawing/2014/main" val="1790079775"/>
                    </a:ext>
                  </a:extLst>
                </a:gridCol>
                <a:gridCol w="1692000">
                  <a:extLst>
                    <a:ext uri="{9D8B030D-6E8A-4147-A177-3AD203B41FA5}">
                      <a16:colId xmlns:a16="http://schemas.microsoft.com/office/drawing/2014/main" val="3487105765"/>
                    </a:ext>
                  </a:extLst>
                </a:gridCol>
                <a:gridCol w="1692000">
                  <a:extLst>
                    <a:ext uri="{9D8B030D-6E8A-4147-A177-3AD203B41FA5}">
                      <a16:colId xmlns:a16="http://schemas.microsoft.com/office/drawing/2014/main" val="439114120"/>
                    </a:ext>
                  </a:extLst>
                </a:gridCol>
              </a:tblGrid>
              <a:tr h="203200">
                <a:tc rowSpan="2">
                  <a:txBody>
                    <a:bodyPr/>
                    <a:lstStyle/>
                    <a:p>
                      <a:pPr algn="ctr" fontAlgn="ctr"/>
                      <a:r>
                        <a:rPr lang="en-US" dirty="0"/>
                        <a:t>Gel concentration</a:t>
                      </a:r>
                    </a:p>
                  </a:txBody>
                  <a:tcPr marL="45720" marR="45720" anchor="ctr"/>
                </a:tc>
                <a:tc rowSpan="2">
                  <a:txBody>
                    <a:bodyPr/>
                    <a:lstStyle/>
                    <a:p>
                      <a:pPr algn="ctr" fontAlgn="ctr"/>
                      <a:r>
                        <a:rPr lang="en-US" dirty="0"/>
                        <a:t>Voltage</a:t>
                      </a:r>
                    </a:p>
                  </a:txBody>
                  <a:tcPr marL="45720" marR="45720" anchor="ctr"/>
                </a:tc>
                <a:tc gridSpan="3">
                  <a:txBody>
                    <a:bodyPr/>
                    <a:lstStyle/>
                    <a:p>
                      <a:pPr algn="ctr" fontAlgn="ctr"/>
                      <a:r>
                        <a:rPr lang="en-US" dirty="0"/>
                        <a:t>Migration distance (cm)</a:t>
                      </a:r>
                    </a:p>
                  </a:txBody>
                  <a:tcPr marL="45720" marR="45720" anchor="ctr">
                    <a:lnB w="28575"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5133664"/>
                  </a:ext>
                </a:extLst>
              </a:tr>
              <a:tr h="203200">
                <a:tc vMerge="1">
                  <a:txBody>
                    <a:bodyPr/>
                    <a:lstStyle/>
                    <a:p>
                      <a:endParaRPr lang="zh-CN" altLang="en-US"/>
                    </a:p>
                  </a:txBody>
                  <a:tcPr/>
                </a:tc>
                <a:tc vMerge="1">
                  <a:txBody>
                    <a:bodyPr/>
                    <a:lstStyle/>
                    <a:p>
                      <a:endParaRPr lang="zh-CN" altLang="en-US"/>
                    </a:p>
                  </a:txBody>
                  <a:tcPr/>
                </a:tc>
                <a:tc>
                  <a:txBody>
                    <a:bodyPr/>
                    <a:lstStyle/>
                    <a:p>
                      <a:pPr algn="ctr" fontAlgn="ctr"/>
                      <a:r>
                        <a:rPr lang="en-US" dirty="0"/>
                        <a:t>Repeat 1</a:t>
                      </a:r>
                    </a:p>
                  </a:txBody>
                  <a:tcPr marL="45720" marR="45720" anchor="ctr">
                    <a:lnL w="12700"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dirty="0"/>
                        <a:t>Repeat 2</a:t>
                      </a:r>
                    </a:p>
                  </a:txBody>
                  <a:tcPr marL="45720" marR="4572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dirty="0"/>
                        <a:t>Repeat 3</a:t>
                      </a:r>
                    </a:p>
                  </a:txBody>
                  <a:tcPr marL="45720" marR="4572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886097"/>
                  </a:ext>
                </a:extLst>
              </a:tr>
              <a:tr h="203200">
                <a:tc>
                  <a:txBody>
                    <a:bodyPr/>
                    <a:lstStyle/>
                    <a:p>
                      <a:pPr algn="ctr" fontAlgn="ctr"/>
                      <a:r>
                        <a:rPr lang="en-US" altLang="zh-CN"/>
                        <a:t>1.0%</a:t>
                      </a:r>
                    </a:p>
                  </a:txBody>
                  <a:tcPr marL="45720" marR="45720" anchor="ctr"/>
                </a:tc>
                <a:tc>
                  <a:txBody>
                    <a:bodyPr/>
                    <a:lstStyle/>
                    <a:p>
                      <a:pPr algn="ctr" fontAlgn="ctr"/>
                      <a:r>
                        <a:rPr lang="en-US"/>
                        <a:t>50V</a:t>
                      </a:r>
                    </a:p>
                  </a:txBody>
                  <a:tcPr marL="45720" marR="45720" anchor="ctr"/>
                </a:tc>
                <a:tc>
                  <a:txBody>
                    <a:bodyPr/>
                    <a:lstStyle/>
                    <a:p>
                      <a:pPr algn="ctr" fontAlgn="ctr"/>
                      <a:r>
                        <a:rPr lang="en-US" altLang="zh-CN"/>
                        <a:t>1.22 </a:t>
                      </a:r>
                    </a:p>
                  </a:txBody>
                  <a:tcPr marL="45720" marR="45720" anchor="ctr">
                    <a:lnT w="28575" cap="flat" cmpd="sng" algn="ctr">
                      <a:solidFill>
                        <a:schemeClr val="tx1"/>
                      </a:solidFill>
                      <a:prstDash val="solid"/>
                      <a:round/>
                      <a:headEnd type="none" w="med" len="med"/>
                      <a:tailEnd type="none" w="med" len="med"/>
                    </a:lnT>
                  </a:tcPr>
                </a:tc>
                <a:tc>
                  <a:txBody>
                    <a:bodyPr/>
                    <a:lstStyle/>
                    <a:p>
                      <a:pPr algn="ctr" fontAlgn="ctr"/>
                      <a:r>
                        <a:rPr lang="en-US" altLang="zh-CN"/>
                        <a:t>1.18 </a:t>
                      </a:r>
                    </a:p>
                  </a:txBody>
                  <a:tcPr marL="45720" marR="45720" anchor="ctr">
                    <a:lnT w="28575" cap="flat" cmpd="sng" algn="ctr">
                      <a:solidFill>
                        <a:schemeClr val="tx1"/>
                      </a:solidFill>
                      <a:prstDash val="solid"/>
                      <a:round/>
                      <a:headEnd type="none" w="med" len="med"/>
                      <a:tailEnd type="none" w="med" len="med"/>
                    </a:lnT>
                  </a:tcPr>
                </a:tc>
                <a:tc>
                  <a:txBody>
                    <a:bodyPr/>
                    <a:lstStyle/>
                    <a:p>
                      <a:pPr algn="ctr" fontAlgn="ctr"/>
                      <a:r>
                        <a:rPr lang="en-US" altLang="zh-CN"/>
                        <a:t>1.18 </a:t>
                      </a:r>
                    </a:p>
                  </a:txBody>
                  <a:tcPr marL="45720" marR="4572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92349479"/>
                  </a:ext>
                </a:extLst>
              </a:tr>
              <a:tr h="203200">
                <a:tc>
                  <a:txBody>
                    <a:bodyPr/>
                    <a:lstStyle/>
                    <a:p>
                      <a:pPr algn="ctr" fontAlgn="ctr"/>
                      <a:r>
                        <a:rPr lang="en-US" altLang="zh-CN"/>
                        <a:t>1.5%</a:t>
                      </a:r>
                    </a:p>
                  </a:txBody>
                  <a:tcPr marL="45720" marR="45720" anchor="ctr"/>
                </a:tc>
                <a:tc>
                  <a:txBody>
                    <a:bodyPr/>
                    <a:lstStyle/>
                    <a:p>
                      <a:pPr algn="ctr" fontAlgn="ctr"/>
                      <a:r>
                        <a:rPr lang="en-US"/>
                        <a:t>50V</a:t>
                      </a:r>
                    </a:p>
                  </a:txBody>
                  <a:tcPr marL="45720" marR="45720" anchor="ctr"/>
                </a:tc>
                <a:tc>
                  <a:txBody>
                    <a:bodyPr/>
                    <a:lstStyle/>
                    <a:p>
                      <a:pPr algn="ctr" fontAlgn="ctr"/>
                      <a:r>
                        <a:rPr lang="en-US" altLang="zh-CN"/>
                        <a:t>1.12 </a:t>
                      </a:r>
                    </a:p>
                  </a:txBody>
                  <a:tcPr marL="45720" marR="45720" anchor="ctr"/>
                </a:tc>
                <a:tc>
                  <a:txBody>
                    <a:bodyPr/>
                    <a:lstStyle/>
                    <a:p>
                      <a:pPr algn="ctr" fontAlgn="ctr"/>
                      <a:r>
                        <a:rPr lang="en-US" altLang="zh-CN"/>
                        <a:t>1.08 </a:t>
                      </a:r>
                    </a:p>
                  </a:txBody>
                  <a:tcPr marL="45720" marR="45720" anchor="ctr"/>
                </a:tc>
                <a:tc>
                  <a:txBody>
                    <a:bodyPr/>
                    <a:lstStyle/>
                    <a:p>
                      <a:pPr algn="ctr" fontAlgn="ctr"/>
                      <a:r>
                        <a:rPr lang="en-US" altLang="zh-CN"/>
                        <a:t>1.12 </a:t>
                      </a:r>
                    </a:p>
                  </a:txBody>
                  <a:tcPr marL="45720" marR="45720" anchor="ctr"/>
                </a:tc>
                <a:extLst>
                  <a:ext uri="{0D108BD9-81ED-4DB2-BD59-A6C34878D82A}">
                    <a16:rowId xmlns:a16="http://schemas.microsoft.com/office/drawing/2014/main" val="3285331778"/>
                  </a:ext>
                </a:extLst>
              </a:tr>
              <a:tr h="203200">
                <a:tc>
                  <a:txBody>
                    <a:bodyPr/>
                    <a:lstStyle/>
                    <a:p>
                      <a:pPr algn="ctr" fontAlgn="ctr"/>
                      <a:r>
                        <a:rPr lang="en-US" altLang="zh-CN"/>
                        <a:t>2.0%</a:t>
                      </a:r>
                    </a:p>
                  </a:txBody>
                  <a:tcPr marL="45720" marR="45720" anchor="ctr"/>
                </a:tc>
                <a:tc>
                  <a:txBody>
                    <a:bodyPr/>
                    <a:lstStyle/>
                    <a:p>
                      <a:pPr algn="ctr" fontAlgn="ctr"/>
                      <a:r>
                        <a:rPr lang="en-US"/>
                        <a:t>50V</a:t>
                      </a:r>
                    </a:p>
                  </a:txBody>
                  <a:tcPr marL="45720" marR="45720" anchor="ctr"/>
                </a:tc>
                <a:tc>
                  <a:txBody>
                    <a:bodyPr/>
                    <a:lstStyle/>
                    <a:p>
                      <a:pPr algn="ctr" fontAlgn="ctr"/>
                      <a:r>
                        <a:rPr lang="en-US" altLang="zh-CN"/>
                        <a:t>1.02 </a:t>
                      </a:r>
                    </a:p>
                  </a:txBody>
                  <a:tcPr marL="45720" marR="45720" anchor="ctr"/>
                </a:tc>
                <a:tc>
                  <a:txBody>
                    <a:bodyPr/>
                    <a:lstStyle/>
                    <a:p>
                      <a:pPr algn="ctr" fontAlgn="ctr"/>
                      <a:r>
                        <a:rPr lang="en-US" altLang="zh-CN"/>
                        <a:t>0.99 </a:t>
                      </a:r>
                    </a:p>
                  </a:txBody>
                  <a:tcPr marL="45720" marR="45720" anchor="ctr"/>
                </a:tc>
                <a:tc>
                  <a:txBody>
                    <a:bodyPr/>
                    <a:lstStyle/>
                    <a:p>
                      <a:pPr algn="ctr" fontAlgn="ctr"/>
                      <a:r>
                        <a:rPr lang="en-US" altLang="zh-CN"/>
                        <a:t>1.04 </a:t>
                      </a:r>
                    </a:p>
                  </a:txBody>
                  <a:tcPr marL="45720" marR="45720" anchor="ctr"/>
                </a:tc>
                <a:extLst>
                  <a:ext uri="{0D108BD9-81ED-4DB2-BD59-A6C34878D82A}">
                    <a16:rowId xmlns:a16="http://schemas.microsoft.com/office/drawing/2014/main" val="859323673"/>
                  </a:ext>
                </a:extLst>
              </a:tr>
              <a:tr h="203200">
                <a:tc>
                  <a:txBody>
                    <a:bodyPr/>
                    <a:lstStyle/>
                    <a:p>
                      <a:pPr algn="ctr" fontAlgn="ctr"/>
                      <a:r>
                        <a:rPr lang="en-US" altLang="zh-CN"/>
                        <a:t>1.0%</a:t>
                      </a:r>
                    </a:p>
                  </a:txBody>
                  <a:tcPr marL="45720" marR="45720" anchor="ctr"/>
                </a:tc>
                <a:tc>
                  <a:txBody>
                    <a:bodyPr/>
                    <a:lstStyle/>
                    <a:p>
                      <a:pPr algn="ctr" fontAlgn="ctr"/>
                      <a:r>
                        <a:rPr lang="en-US"/>
                        <a:t>75V</a:t>
                      </a:r>
                    </a:p>
                  </a:txBody>
                  <a:tcPr marL="45720" marR="45720" anchor="ctr"/>
                </a:tc>
                <a:tc>
                  <a:txBody>
                    <a:bodyPr/>
                    <a:lstStyle/>
                    <a:p>
                      <a:pPr algn="ctr" fontAlgn="ctr"/>
                      <a:r>
                        <a:rPr lang="en-US" altLang="zh-CN"/>
                        <a:t>2.17 </a:t>
                      </a:r>
                    </a:p>
                  </a:txBody>
                  <a:tcPr marL="45720" marR="45720" anchor="ctr"/>
                </a:tc>
                <a:tc>
                  <a:txBody>
                    <a:bodyPr/>
                    <a:lstStyle/>
                    <a:p>
                      <a:pPr algn="ctr" fontAlgn="ctr"/>
                      <a:r>
                        <a:rPr lang="en-US" altLang="zh-CN"/>
                        <a:t>2.15 </a:t>
                      </a:r>
                    </a:p>
                  </a:txBody>
                  <a:tcPr marL="45720" marR="45720" anchor="ctr"/>
                </a:tc>
                <a:tc>
                  <a:txBody>
                    <a:bodyPr/>
                    <a:lstStyle/>
                    <a:p>
                      <a:pPr algn="ctr" fontAlgn="ctr"/>
                      <a:r>
                        <a:rPr lang="en-US" altLang="zh-CN"/>
                        <a:t>2.12 </a:t>
                      </a:r>
                    </a:p>
                  </a:txBody>
                  <a:tcPr marL="45720" marR="45720" anchor="ctr"/>
                </a:tc>
                <a:extLst>
                  <a:ext uri="{0D108BD9-81ED-4DB2-BD59-A6C34878D82A}">
                    <a16:rowId xmlns:a16="http://schemas.microsoft.com/office/drawing/2014/main" val="36428832"/>
                  </a:ext>
                </a:extLst>
              </a:tr>
              <a:tr h="203200">
                <a:tc>
                  <a:txBody>
                    <a:bodyPr/>
                    <a:lstStyle/>
                    <a:p>
                      <a:pPr algn="ctr" fontAlgn="ctr"/>
                      <a:r>
                        <a:rPr lang="en-US" altLang="zh-CN"/>
                        <a:t>1.5%</a:t>
                      </a:r>
                    </a:p>
                  </a:txBody>
                  <a:tcPr marL="45720" marR="45720" anchor="ctr"/>
                </a:tc>
                <a:tc>
                  <a:txBody>
                    <a:bodyPr/>
                    <a:lstStyle/>
                    <a:p>
                      <a:pPr algn="ctr" fontAlgn="ctr"/>
                      <a:r>
                        <a:rPr lang="en-US"/>
                        <a:t>75V</a:t>
                      </a:r>
                    </a:p>
                  </a:txBody>
                  <a:tcPr marL="45720" marR="45720" anchor="ctr"/>
                </a:tc>
                <a:tc>
                  <a:txBody>
                    <a:bodyPr/>
                    <a:lstStyle/>
                    <a:p>
                      <a:pPr algn="ctr" fontAlgn="ctr"/>
                      <a:r>
                        <a:rPr lang="en-US" altLang="zh-CN"/>
                        <a:t>1.87 </a:t>
                      </a:r>
                    </a:p>
                  </a:txBody>
                  <a:tcPr marL="45720" marR="45720" anchor="ctr"/>
                </a:tc>
                <a:tc>
                  <a:txBody>
                    <a:bodyPr/>
                    <a:lstStyle/>
                    <a:p>
                      <a:pPr algn="ctr" fontAlgn="ctr"/>
                      <a:r>
                        <a:rPr lang="en-US" altLang="zh-CN"/>
                        <a:t>1.84 </a:t>
                      </a:r>
                    </a:p>
                  </a:txBody>
                  <a:tcPr marL="45720" marR="45720" anchor="ctr"/>
                </a:tc>
                <a:tc>
                  <a:txBody>
                    <a:bodyPr/>
                    <a:lstStyle/>
                    <a:p>
                      <a:pPr algn="ctr" fontAlgn="ctr"/>
                      <a:r>
                        <a:rPr lang="en-US" altLang="zh-CN"/>
                        <a:t>1.91 </a:t>
                      </a:r>
                    </a:p>
                  </a:txBody>
                  <a:tcPr marL="45720" marR="45720" anchor="ctr"/>
                </a:tc>
                <a:extLst>
                  <a:ext uri="{0D108BD9-81ED-4DB2-BD59-A6C34878D82A}">
                    <a16:rowId xmlns:a16="http://schemas.microsoft.com/office/drawing/2014/main" val="2403721558"/>
                  </a:ext>
                </a:extLst>
              </a:tr>
              <a:tr h="203200">
                <a:tc>
                  <a:txBody>
                    <a:bodyPr/>
                    <a:lstStyle/>
                    <a:p>
                      <a:pPr algn="ctr" fontAlgn="ctr"/>
                      <a:r>
                        <a:rPr lang="en-US" altLang="zh-CN"/>
                        <a:t>2.0%</a:t>
                      </a:r>
                    </a:p>
                  </a:txBody>
                  <a:tcPr marL="45720" marR="45720" anchor="ctr"/>
                </a:tc>
                <a:tc>
                  <a:txBody>
                    <a:bodyPr/>
                    <a:lstStyle/>
                    <a:p>
                      <a:pPr algn="ctr" fontAlgn="ctr"/>
                      <a:r>
                        <a:rPr lang="en-US"/>
                        <a:t>75V</a:t>
                      </a:r>
                    </a:p>
                  </a:txBody>
                  <a:tcPr marL="45720" marR="45720" anchor="ctr"/>
                </a:tc>
                <a:tc>
                  <a:txBody>
                    <a:bodyPr/>
                    <a:lstStyle/>
                    <a:p>
                      <a:pPr algn="ctr" fontAlgn="ctr"/>
                      <a:r>
                        <a:rPr lang="en-US" altLang="zh-CN"/>
                        <a:t>1.67 </a:t>
                      </a:r>
                    </a:p>
                  </a:txBody>
                  <a:tcPr marL="45720" marR="45720" anchor="ctr"/>
                </a:tc>
                <a:tc>
                  <a:txBody>
                    <a:bodyPr/>
                    <a:lstStyle/>
                    <a:p>
                      <a:pPr algn="ctr" fontAlgn="ctr"/>
                      <a:r>
                        <a:rPr lang="en-US" altLang="zh-CN"/>
                        <a:t>1.66 </a:t>
                      </a:r>
                    </a:p>
                  </a:txBody>
                  <a:tcPr marL="45720" marR="45720" anchor="ctr"/>
                </a:tc>
                <a:tc>
                  <a:txBody>
                    <a:bodyPr/>
                    <a:lstStyle/>
                    <a:p>
                      <a:pPr algn="ctr" fontAlgn="ctr"/>
                      <a:r>
                        <a:rPr lang="en-US" altLang="zh-CN"/>
                        <a:t>1.64 </a:t>
                      </a:r>
                    </a:p>
                  </a:txBody>
                  <a:tcPr marL="45720" marR="45720" anchor="ctr"/>
                </a:tc>
                <a:extLst>
                  <a:ext uri="{0D108BD9-81ED-4DB2-BD59-A6C34878D82A}">
                    <a16:rowId xmlns:a16="http://schemas.microsoft.com/office/drawing/2014/main" val="3080592023"/>
                  </a:ext>
                </a:extLst>
              </a:tr>
              <a:tr h="203200">
                <a:tc>
                  <a:txBody>
                    <a:bodyPr/>
                    <a:lstStyle/>
                    <a:p>
                      <a:pPr algn="ctr" fontAlgn="ctr"/>
                      <a:r>
                        <a:rPr lang="en-US" altLang="zh-CN"/>
                        <a:t>1.0%</a:t>
                      </a:r>
                    </a:p>
                  </a:txBody>
                  <a:tcPr marL="45720" marR="45720" anchor="ctr"/>
                </a:tc>
                <a:tc>
                  <a:txBody>
                    <a:bodyPr/>
                    <a:lstStyle/>
                    <a:p>
                      <a:pPr algn="ctr" fontAlgn="ctr"/>
                      <a:r>
                        <a:rPr lang="en-US"/>
                        <a:t>100V</a:t>
                      </a:r>
                    </a:p>
                  </a:txBody>
                  <a:tcPr marL="45720" marR="45720" anchor="ctr"/>
                </a:tc>
                <a:tc>
                  <a:txBody>
                    <a:bodyPr/>
                    <a:lstStyle/>
                    <a:p>
                      <a:pPr algn="ctr" fontAlgn="ctr"/>
                      <a:r>
                        <a:rPr lang="en-US" altLang="zh-CN"/>
                        <a:t>2.62 </a:t>
                      </a:r>
                    </a:p>
                  </a:txBody>
                  <a:tcPr marL="45720" marR="45720" anchor="ctr"/>
                </a:tc>
                <a:tc>
                  <a:txBody>
                    <a:bodyPr/>
                    <a:lstStyle/>
                    <a:p>
                      <a:pPr algn="ctr" fontAlgn="ctr"/>
                      <a:r>
                        <a:rPr lang="en-US" altLang="zh-CN"/>
                        <a:t>2.64 </a:t>
                      </a:r>
                    </a:p>
                  </a:txBody>
                  <a:tcPr marL="45720" marR="45720" anchor="ctr"/>
                </a:tc>
                <a:tc>
                  <a:txBody>
                    <a:bodyPr/>
                    <a:lstStyle/>
                    <a:p>
                      <a:pPr algn="ctr" fontAlgn="ctr"/>
                      <a:r>
                        <a:rPr lang="en-US" altLang="zh-CN"/>
                        <a:t>2.65 </a:t>
                      </a:r>
                    </a:p>
                  </a:txBody>
                  <a:tcPr marL="45720" marR="45720" anchor="ctr"/>
                </a:tc>
                <a:extLst>
                  <a:ext uri="{0D108BD9-81ED-4DB2-BD59-A6C34878D82A}">
                    <a16:rowId xmlns:a16="http://schemas.microsoft.com/office/drawing/2014/main" val="995709199"/>
                  </a:ext>
                </a:extLst>
              </a:tr>
              <a:tr h="203200">
                <a:tc>
                  <a:txBody>
                    <a:bodyPr/>
                    <a:lstStyle/>
                    <a:p>
                      <a:pPr algn="ctr" fontAlgn="ctr"/>
                      <a:r>
                        <a:rPr lang="en-US" altLang="zh-CN"/>
                        <a:t>1.5%</a:t>
                      </a:r>
                    </a:p>
                  </a:txBody>
                  <a:tcPr marL="45720" marR="45720" anchor="ctr"/>
                </a:tc>
                <a:tc>
                  <a:txBody>
                    <a:bodyPr/>
                    <a:lstStyle/>
                    <a:p>
                      <a:pPr algn="ctr" fontAlgn="ctr"/>
                      <a:r>
                        <a:rPr lang="en-US"/>
                        <a:t>100V</a:t>
                      </a:r>
                    </a:p>
                  </a:txBody>
                  <a:tcPr marL="45720" marR="45720" anchor="ctr"/>
                </a:tc>
                <a:tc>
                  <a:txBody>
                    <a:bodyPr/>
                    <a:lstStyle/>
                    <a:p>
                      <a:pPr algn="ctr" fontAlgn="ctr"/>
                      <a:r>
                        <a:rPr lang="en-US" altLang="zh-CN"/>
                        <a:t>2.33 </a:t>
                      </a:r>
                    </a:p>
                  </a:txBody>
                  <a:tcPr marL="45720" marR="45720" anchor="ctr"/>
                </a:tc>
                <a:tc>
                  <a:txBody>
                    <a:bodyPr/>
                    <a:lstStyle/>
                    <a:p>
                      <a:pPr algn="ctr" fontAlgn="ctr"/>
                      <a:r>
                        <a:rPr lang="en-US" altLang="zh-CN"/>
                        <a:t>2.36 </a:t>
                      </a:r>
                    </a:p>
                  </a:txBody>
                  <a:tcPr marL="45720" marR="45720" anchor="ctr"/>
                </a:tc>
                <a:tc>
                  <a:txBody>
                    <a:bodyPr/>
                    <a:lstStyle/>
                    <a:p>
                      <a:pPr algn="ctr" fontAlgn="ctr"/>
                      <a:r>
                        <a:rPr lang="en-US" altLang="zh-CN"/>
                        <a:t>2.35 </a:t>
                      </a:r>
                    </a:p>
                  </a:txBody>
                  <a:tcPr marL="45720" marR="45720" anchor="ctr"/>
                </a:tc>
                <a:extLst>
                  <a:ext uri="{0D108BD9-81ED-4DB2-BD59-A6C34878D82A}">
                    <a16:rowId xmlns:a16="http://schemas.microsoft.com/office/drawing/2014/main" val="950565258"/>
                  </a:ext>
                </a:extLst>
              </a:tr>
              <a:tr h="203200">
                <a:tc>
                  <a:txBody>
                    <a:bodyPr/>
                    <a:lstStyle/>
                    <a:p>
                      <a:pPr algn="ctr" fontAlgn="ctr"/>
                      <a:r>
                        <a:rPr lang="en-US" altLang="zh-CN"/>
                        <a:t>2.0%</a:t>
                      </a:r>
                    </a:p>
                  </a:txBody>
                  <a:tcPr marL="45720" marR="45720" anchor="ctr"/>
                </a:tc>
                <a:tc>
                  <a:txBody>
                    <a:bodyPr/>
                    <a:lstStyle/>
                    <a:p>
                      <a:pPr algn="ctr" fontAlgn="ctr"/>
                      <a:r>
                        <a:rPr lang="en-US"/>
                        <a:t>100V</a:t>
                      </a:r>
                    </a:p>
                  </a:txBody>
                  <a:tcPr marL="45720" marR="45720" anchor="ctr"/>
                </a:tc>
                <a:tc>
                  <a:txBody>
                    <a:bodyPr/>
                    <a:lstStyle/>
                    <a:p>
                      <a:pPr algn="ctr" fontAlgn="ctr"/>
                      <a:r>
                        <a:rPr lang="en-US" altLang="zh-CN"/>
                        <a:t>2.08 </a:t>
                      </a:r>
                    </a:p>
                  </a:txBody>
                  <a:tcPr marL="45720" marR="45720" anchor="ctr"/>
                </a:tc>
                <a:tc>
                  <a:txBody>
                    <a:bodyPr/>
                    <a:lstStyle/>
                    <a:p>
                      <a:pPr algn="ctr" fontAlgn="ctr"/>
                      <a:r>
                        <a:rPr lang="en-US" altLang="zh-CN"/>
                        <a:t>2.02 </a:t>
                      </a:r>
                    </a:p>
                  </a:txBody>
                  <a:tcPr marL="45720" marR="45720" anchor="ctr"/>
                </a:tc>
                <a:tc>
                  <a:txBody>
                    <a:bodyPr/>
                    <a:lstStyle/>
                    <a:p>
                      <a:pPr algn="ctr" fontAlgn="ctr"/>
                      <a:r>
                        <a:rPr lang="en-US" altLang="zh-CN" dirty="0"/>
                        <a:t>2.00 </a:t>
                      </a:r>
                    </a:p>
                  </a:txBody>
                  <a:tcPr marL="45720" marR="45720" anchor="ctr"/>
                </a:tc>
                <a:extLst>
                  <a:ext uri="{0D108BD9-81ED-4DB2-BD59-A6C34878D82A}">
                    <a16:rowId xmlns:a16="http://schemas.microsoft.com/office/drawing/2014/main" val="320154739"/>
                  </a:ext>
                </a:extLst>
              </a:tr>
            </a:tbl>
          </a:graphicData>
        </a:graphic>
      </p:graphicFrame>
    </p:spTree>
    <p:extLst>
      <p:ext uri="{BB962C8B-B14F-4D97-AF65-F5344CB8AC3E}">
        <p14:creationId xmlns:p14="http://schemas.microsoft.com/office/powerpoint/2010/main" val="1436177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E7A24-C79E-8321-05EB-904AF6A0E8FD}"/>
              </a:ext>
            </a:extLst>
          </p:cNvPr>
          <p:cNvSpPr>
            <a:spLocks noGrp="1"/>
          </p:cNvSpPr>
          <p:nvPr>
            <p:ph type="title"/>
          </p:nvPr>
        </p:nvSpPr>
        <p:spPr/>
        <p:txBody>
          <a:bodyPr>
            <a:normAutofit fontScale="90000"/>
          </a:bodyPr>
          <a:lstStyle/>
          <a:p>
            <a:r>
              <a:rPr lang="zh-CN" altLang="en-US" sz="3200" dirty="0"/>
              <a:t>生物学闭环科学测试研究：</a:t>
            </a:r>
            <a:br>
              <a:rPr lang="en-US" altLang="zh-CN" sz="3200" dirty="0"/>
            </a:br>
            <a:r>
              <a:rPr lang="en-US" altLang="zh-CN" sz="3200" dirty="0"/>
              <a:t>AI</a:t>
            </a:r>
            <a:r>
              <a:rPr lang="zh-CN" altLang="en-US" sz="3200" dirty="0"/>
              <a:t>主脑科学家在实验结果基础上提出统计分析方法并给出分析代码</a:t>
            </a:r>
            <a:endParaRPr kumimoji="1" lang="zh-CN" altLang="en-US" dirty="0"/>
          </a:p>
        </p:txBody>
      </p:sp>
      <p:sp>
        <p:nvSpPr>
          <p:cNvPr id="3" name="日期占位符 2">
            <a:extLst>
              <a:ext uri="{FF2B5EF4-FFF2-40B4-BE49-F238E27FC236}">
                <a16:creationId xmlns:a16="http://schemas.microsoft.com/office/drawing/2014/main" id="{27D9889A-FC6E-000E-45B8-DFE35C52972F}"/>
              </a:ext>
            </a:extLst>
          </p:cNvPr>
          <p:cNvSpPr>
            <a:spLocks noGrp="1"/>
          </p:cNvSpPr>
          <p:nvPr>
            <p:ph type="dt" sz="half" idx="10"/>
          </p:nvPr>
        </p:nvSpPr>
        <p:spPr/>
        <p:txBody>
          <a:bodyPr/>
          <a:lstStyle/>
          <a:p>
            <a:fld id="{4A2D0B3D-6550-5A45-A521-17E26DF5900C}"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982DFB9F-E7D5-AE86-30C7-1E24B40A2BBC}"/>
              </a:ext>
            </a:extLst>
          </p:cNvPr>
          <p:cNvSpPr>
            <a:spLocks noGrp="1"/>
          </p:cNvSpPr>
          <p:nvPr>
            <p:ph type="sldNum" sz="quarter" idx="12"/>
          </p:nvPr>
        </p:nvSpPr>
        <p:spPr/>
        <p:txBody>
          <a:bodyPr/>
          <a:lstStyle/>
          <a:p>
            <a:fld id="{A4911521-5835-3843-8C40-A05C163B5C5F}" type="slidenum">
              <a:rPr lang="en-CN" smtClean="0"/>
              <a:pPr/>
              <a:t>15</a:t>
            </a:fld>
            <a:endParaRPr lang="en-CN" dirty="0"/>
          </a:p>
        </p:txBody>
      </p:sp>
      <p:sp>
        <p:nvSpPr>
          <p:cNvPr id="5" name="页脚占位符 4">
            <a:extLst>
              <a:ext uri="{FF2B5EF4-FFF2-40B4-BE49-F238E27FC236}">
                <a16:creationId xmlns:a16="http://schemas.microsoft.com/office/drawing/2014/main" id="{DDF5B702-9241-29F0-6166-EA02027FB0B0}"/>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5782D287-A520-DA51-AB1C-3F4B18F75E70}"/>
              </a:ext>
            </a:extLst>
          </p:cNvPr>
          <p:cNvSpPr>
            <a:spLocks noGrp="1"/>
          </p:cNvSpPr>
          <p:nvPr>
            <p:ph sz="quarter" idx="13"/>
          </p:nvPr>
        </p:nvSpPr>
        <p:spPr/>
        <p:txBody>
          <a:bodyPr/>
          <a:lstStyle/>
          <a:p>
            <a:r>
              <a:rPr kumimoji="1" lang="zh-CN" altLang="en-US" dirty="0"/>
              <a:t> </a:t>
            </a:r>
          </a:p>
        </p:txBody>
      </p:sp>
      <p:sp>
        <p:nvSpPr>
          <p:cNvPr id="7" name="文本框 6">
            <a:extLst>
              <a:ext uri="{FF2B5EF4-FFF2-40B4-BE49-F238E27FC236}">
                <a16:creationId xmlns:a16="http://schemas.microsoft.com/office/drawing/2014/main" id="{A17B6046-099A-DE94-C420-5790E87FD3C1}"/>
              </a:ext>
            </a:extLst>
          </p:cNvPr>
          <p:cNvSpPr txBox="1"/>
          <p:nvPr/>
        </p:nvSpPr>
        <p:spPr>
          <a:xfrm>
            <a:off x="6203949" y="1052513"/>
            <a:ext cx="5688013" cy="4801314"/>
          </a:xfrm>
          <a:prstGeom prst="rect">
            <a:avLst/>
          </a:prstGeom>
          <a:noFill/>
        </p:spPr>
        <p:txBody>
          <a:bodyPr wrap="square" rtlCol="0" anchor="t">
            <a:spAutoFit/>
          </a:bodyPr>
          <a:lstStyle/>
          <a:p>
            <a:r>
              <a:rPr kumimoji="1" lang="zh-CN" altLang="en-US" dirty="0">
                <a:latin typeface="Microsoft YaHei" panose="020B0503020204020204" pitchFamily="34" charset="-122"/>
                <a:ea typeface="Microsoft YaHei" panose="020B0503020204020204" pitchFamily="34" charset="-122"/>
              </a:rPr>
              <a:t>对话要点：</a:t>
            </a:r>
          </a:p>
          <a:p>
            <a:endParaRPr kumimoji="1" lang="en-US" altLang="zh-CN"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研究者：</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将上一页</a:t>
            </a:r>
            <a:r>
              <a:rPr kumimoji="1" lang="en-US" altLang="zh-CN" dirty="0">
                <a:latin typeface="Microsoft YaHei" panose="020B0503020204020204" pitchFamily="34" charset="-122"/>
                <a:ea typeface="Microsoft YaHei" panose="020B0503020204020204" pitchFamily="34" charset="-122"/>
              </a:rPr>
              <a:t>PPT</a:t>
            </a:r>
            <a:r>
              <a:rPr kumimoji="1" lang="zh-CN" altLang="en-US" dirty="0">
                <a:latin typeface="Microsoft YaHei" panose="020B0503020204020204" pitchFamily="34" charset="-122"/>
                <a:ea typeface="Microsoft YaHei" panose="020B0503020204020204" pitchFamily="34" charset="-122"/>
              </a:rPr>
              <a:t>中的实验数据表格（带合并单元格）直接拷贝至对话框</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请</a:t>
            </a:r>
            <a:r>
              <a:rPr kumimoji="1" lang="en-US" altLang="zh-CN" dirty="0">
                <a:latin typeface="Microsoft YaHei" panose="020B0503020204020204" pitchFamily="34" charset="-122"/>
                <a:ea typeface="Microsoft YaHei" panose="020B0503020204020204" pitchFamily="34" charset="-122"/>
              </a:rPr>
              <a:t>GPT-4</a:t>
            </a:r>
            <a:r>
              <a:rPr kumimoji="1" lang="zh-CN" altLang="en-US" dirty="0">
                <a:latin typeface="Microsoft YaHei" panose="020B0503020204020204" pitchFamily="34" charset="-122"/>
                <a:ea typeface="Microsoft YaHei" panose="020B0503020204020204" pitchFamily="34" charset="-122"/>
              </a:rPr>
              <a:t>提出实验数据的分析方法</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b="1" dirty="0">
                <a:latin typeface="Microsoft YaHei" panose="020B0503020204020204" pitchFamily="34" charset="-122"/>
                <a:ea typeface="Microsoft YaHei" panose="020B0503020204020204" pitchFamily="34" charset="-122"/>
              </a:rPr>
              <a:t>GPT-4</a:t>
            </a:r>
            <a:r>
              <a:rPr kumimoji="1" lang="zh-CN" altLang="en-US" b="1" dirty="0">
                <a:latin typeface="Microsoft YaHei" panose="020B0503020204020204" pitchFamily="34" charset="-122"/>
                <a:ea typeface="Microsoft YaHei" panose="020B0503020204020204" pitchFamily="34" charset="-122"/>
              </a:rPr>
              <a:t>回答：</a:t>
            </a:r>
            <a:endParaRPr kumimoji="1" lang="en-US" altLang="zh-CN"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应使用</a:t>
            </a:r>
            <a:r>
              <a:rPr kumimoji="1" lang="en-US" altLang="zh-CN" dirty="0">
                <a:latin typeface="Microsoft YaHei" panose="020B0503020204020204" pitchFamily="34" charset="-122"/>
                <a:ea typeface="Microsoft YaHei" panose="020B0503020204020204" pitchFamily="34" charset="-122"/>
              </a:rPr>
              <a:t>Two-way</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ANOVA</a:t>
            </a:r>
            <a:r>
              <a:rPr kumimoji="1" lang="zh-CN" altLang="en-US" dirty="0">
                <a:latin typeface="Microsoft YaHei" panose="020B0503020204020204" pitchFamily="34" charset="-122"/>
                <a:ea typeface="Microsoft YaHei" panose="020B0503020204020204" pitchFamily="34" charset="-122"/>
              </a:rPr>
              <a:t>（一种针对双因素的统计分析方法）来检验实验结果是否支持假设</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研究者：</a:t>
            </a:r>
            <a:endParaRPr kumimoji="1" lang="en-US" altLang="zh-CN"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请</a:t>
            </a:r>
            <a:r>
              <a:rPr kumimoji="1" lang="en-US" altLang="zh-CN" dirty="0">
                <a:latin typeface="Microsoft YaHei" panose="020B0503020204020204" pitchFamily="34" charset="-122"/>
                <a:ea typeface="Microsoft YaHei" panose="020B0503020204020204" pitchFamily="34" charset="-122"/>
              </a:rPr>
              <a:t>GPT-4</a:t>
            </a:r>
            <a:r>
              <a:rPr kumimoji="1" lang="zh-CN" altLang="en-US" dirty="0">
                <a:latin typeface="Microsoft YaHei" panose="020B0503020204020204" pitchFamily="34" charset="-122"/>
                <a:ea typeface="Microsoft YaHei" panose="020B0503020204020204" pitchFamily="34" charset="-122"/>
              </a:rPr>
              <a:t>给出</a:t>
            </a:r>
            <a:r>
              <a:rPr kumimoji="1" lang="en-US" altLang="zh-CN" dirty="0">
                <a:latin typeface="Microsoft YaHei" panose="020B0503020204020204" pitchFamily="34" charset="-122"/>
                <a:ea typeface="Microsoft YaHei" panose="020B0503020204020204" pitchFamily="34" charset="-122"/>
              </a:rPr>
              <a:t>Two-way</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ANOVA</a:t>
            </a:r>
            <a:r>
              <a:rPr kumimoji="1" lang="zh-CN" altLang="en-US" dirty="0">
                <a:latin typeface="Microsoft YaHei" panose="020B0503020204020204" pitchFamily="34" charset="-122"/>
                <a:ea typeface="Microsoft YaHei" panose="020B0503020204020204" pitchFamily="34" charset="-122"/>
              </a:rPr>
              <a:t>的</a:t>
            </a:r>
            <a:r>
              <a:rPr kumimoji="1" lang="en-US" altLang="zh-CN" dirty="0">
                <a:latin typeface="Microsoft YaHei" panose="020B0503020204020204" pitchFamily="34" charset="-122"/>
                <a:ea typeface="Microsoft YaHei" panose="020B0503020204020204" pitchFamily="34" charset="-122"/>
              </a:rPr>
              <a:t>Python</a:t>
            </a:r>
            <a:r>
              <a:rPr kumimoji="1" lang="zh-CN" altLang="en-US" dirty="0">
                <a:latin typeface="Microsoft YaHei" panose="020B0503020204020204" pitchFamily="34" charset="-122"/>
                <a:ea typeface="Microsoft YaHei" panose="020B0503020204020204" pitchFamily="34" charset="-122"/>
              </a:rPr>
              <a:t>分析代码</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b="1" dirty="0">
              <a:latin typeface="Microsoft YaHei" panose="020B0503020204020204" pitchFamily="34" charset="-122"/>
              <a:ea typeface="Microsoft YaHei" panose="020B0503020204020204" pitchFamily="34" charset="-122"/>
            </a:endParaRPr>
          </a:p>
          <a:p>
            <a:r>
              <a:rPr kumimoji="1" lang="en-US" altLang="zh-CN" b="1" dirty="0">
                <a:latin typeface="Microsoft YaHei" panose="020B0503020204020204" pitchFamily="34" charset="-122"/>
                <a:ea typeface="Microsoft YaHei" panose="020B0503020204020204" pitchFamily="34" charset="-122"/>
              </a:rPr>
              <a:t>GPT-4</a:t>
            </a:r>
            <a:r>
              <a:rPr kumimoji="1" lang="zh-CN" altLang="en-US" b="1" dirty="0">
                <a:latin typeface="Microsoft YaHei" panose="020B0503020204020204" pitchFamily="34" charset="-122"/>
                <a:ea typeface="Microsoft YaHei" panose="020B0503020204020204" pitchFamily="34" charset="-122"/>
              </a:rPr>
              <a:t>回答：</a:t>
            </a:r>
            <a:endParaRPr kumimoji="1" lang="en-US" altLang="zh-CN"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给出</a:t>
            </a:r>
            <a:r>
              <a:rPr kumimoji="1" lang="en-US" altLang="zh-CN" dirty="0">
                <a:latin typeface="Microsoft YaHei" panose="020B0503020204020204" pitchFamily="34" charset="-122"/>
                <a:ea typeface="Microsoft YaHei" panose="020B0503020204020204" pitchFamily="34" charset="-122"/>
              </a:rPr>
              <a:t>Two-way</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ANOVA</a:t>
            </a:r>
            <a:r>
              <a:rPr kumimoji="1" lang="zh-CN" altLang="en-US" dirty="0">
                <a:latin typeface="Microsoft YaHei" panose="020B0503020204020204" pitchFamily="34" charset="-122"/>
                <a:ea typeface="Microsoft YaHei" panose="020B0503020204020204" pitchFamily="34" charset="-122"/>
              </a:rPr>
              <a:t>的</a:t>
            </a:r>
            <a:r>
              <a:rPr kumimoji="1" lang="en-US" altLang="zh-CN" dirty="0">
                <a:latin typeface="Microsoft YaHei" panose="020B0503020204020204" pitchFamily="34" charset="-122"/>
                <a:ea typeface="Microsoft YaHei" panose="020B0503020204020204" pitchFamily="34" charset="-122"/>
              </a:rPr>
              <a:t>Python</a:t>
            </a:r>
            <a:r>
              <a:rPr kumimoji="1" lang="zh-CN" altLang="en-US" dirty="0">
                <a:latin typeface="Microsoft YaHei" panose="020B0503020204020204" pitchFamily="34" charset="-122"/>
                <a:ea typeface="Microsoft YaHei" panose="020B0503020204020204" pitchFamily="34" charset="-122"/>
              </a:rPr>
              <a:t>分析代码</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并将我们的表格数据转换为计算机易读的</a:t>
            </a:r>
            <a:r>
              <a:rPr kumimoji="1" lang="en-US" altLang="zh-CN" dirty="0">
                <a:latin typeface="Microsoft YaHei" panose="020B0503020204020204" pitchFamily="34" charset="-122"/>
                <a:ea typeface="Microsoft YaHei" panose="020B0503020204020204" pitchFamily="34" charset="-122"/>
              </a:rPr>
              <a:t>CSV</a:t>
            </a:r>
            <a:r>
              <a:rPr kumimoji="1" lang="zh-CN" altLang="en-US" dirty="0">
                <a:latin typeface="Microsoft YaHei" panose="020B0503020204020204" pitchFamily="34" charset="-122"/>
                <a:ea typeface="Microsoft YaHei" panose="020B0503020204020204" pitchFamily="34" charset="-122"/>
              </a:rPr>
              <a:t>格式</a:t>
            </a:r>
            <a:endParaRPr kumimoji="1" lang="en-US" altLang="zh-CN" dirty="0">
              <a:latin typeface="Microsoft YaHei" panose="020B0503020204020204" pitchFamily="34" charset="-122"/>
              <a:ea typeface="Microsoft YaHei" panose="020B0503020204020204" pitchFamily="34" charset="-122"/>
            </a:endParaRPr>
          </a:p>
        </p:txBody>
      </p:sp>
      <p:grpSp>
        <p:nvGrpSpPr>
          <p:cNvPr id="13" name="组合 12">
            <a:extLst>
              <a:ext uri="{FF2B5EF4-FFF2-40B4-BE49-F238E27FC236}">
                <a16:creationId xmlns:a16="http://schemas.microsoft.com/office/drawing/2014/main" id="{B8F53B03-4BFF-F628-2E55-B2033721BB32}"/>
              </a:ext>
            </a:extLst>
          </p:cNvPr>
          <p:cNvGrpSpPr/>
          <p:nvPr/>
        </p:nvGrpSpPr>
        <p:grpSpPr>
          <a:xfrm>
            <a:off x="610587" y="1049791"/>
            <a:ext cx="4922452" cy="5400000"/>
            <a:chOff x="300039" y="1016338"/>
            <a:chExt cx="4922452" cy="5400000"/>
          </a:xfrm>
        </p:grpSpPr>
        <p:pic>
          <p:nvPicPr>
            <p:cNvPr id="10" name="图片 9" descr="表格&#10;&#10;描述已自动生成">
              <a:extLst>
                <a:ext uri="{FF2B5EF4-FFF2-40B4-BE49-F238E27FC236}">
                  <a16:creationId xmlns:a16="http://schemas.microsoft.com/office/drawing/2014/main" id="{742AA7B2-7A1E-6550-B637-F5871CDE4B2F}"/>
                </a:ext>
              </a:extLst>
            </p:cNvPr>
            <p:cNvPicPr>
              <a:picLocks noChangeAspect="1"/>
            </p:cNvPicPr>
            <p:nvPr/>
          </p:nvPicPr>
          <p:blipFill>
            <a:blip r:embed="rId2"/>
            <a:stretch>
              <a:fillRect/>
            </a:stretch>
          </p:blipFill>
          <p:spPr>
            <a:xfrm>
              <a:off x="300039" y="1016338"/>
              <a:ext cx="2259657" cy="5400000"/>
            </a:xfrm>
            <a:prstGeom prst="rect">
              <a:avLst/>
            </a:prstGeom>
          </p:spPr>
        </p:pic>
        <p:pic>
          <p:nvPicPr>
            <p:cNvPr id="12" name="图片 11" descr="图形用户界面, 应用程序&#10;&#10;描述已自动生成">
              <a:extLst>
                <a:ext uri="{FF2B5EF4-FFF2-40B4-BE49-F238E27FC236}">
                  <a16:creationId xmlns:a16="http://schemas.microsoft.com/office/drawing/2014/main" id="{0BA3267E-A4A4-FD55-9D9E-5AAB73CAE37F}"/>
                </a:ext>
              </a:extLst>
            </p:cNvPr>
            <p:cNvPicPr>
              <a:picLocks noChangeAspect="1"/>
            </p:cNvPicPr>
            <p:nvPr/>
          </p:nvPicPr>
          <p:blipFill>
            <a:blip r:embed="rId3"/>
            <a:stretch>
              <a:fillRect/>
            </a:stretch>
          </p:blipFill>
          <p:spPr>
            <a:xfrm>
              <a:off x="2645871" y="1016338"/>
              <a:ext cx="2576620" cy="5400000"/>
            </a:xfrm>
            <a:prstGeom prst="rect">
              <a:avLst/>
            </a:prstGeom>
          </p:spPr>
        </p:pic>
      </p:grpSp>
    </p:spTree>
    <p:extLst>
      <p:ext uri="{BB962C8B-B14F-4D97-AF65-F5344CB8AC3E}">
        <p14:creationId xmlns:p14="http://schemas.microsoft.com/office/powerpoint/2010/main" val="96917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E7A24-C79E-8321-05EB-904AF6A0E8FD}"/>
              </a:ext>
            </a:extLst>
          </p:cNvPr>
          <p:cNvSpPr>
            <a:spLocks noGrp="1"/>
          </p:cNvSpPr>
          <p:nvPr>
            <p:ph type="title"/>
          </p:nvPr>
        </p:nvSpPr>
        <p:spPr/>
        <p:txBody>
          <a:bodyPr>
            <a:normAutofit fontScale="90000"/>
          </a:bodyPr>
          <a:lstStyle/>
          <a:p>
            <a:r>
              <a:rPr lang="zh-CN" altLang="en-US" sz="3200" dirty="0"/>
              <a:t>生物学闭环科学测试研究：</a:t>
            </a:r>
            <a:br>
              <a:rPr lang="en-US" altLang="zh-CN" sz="3200" dirty="0"/>
            </a:br>
            <a:r>
              <a:rPr lang="zh-CN" altLang="en-US" sz="3200" dirty="0"/>
              <a:t>人类运行</a:t>
            </a:r>
            <a:r>
              <a:rPr lang="en-US" altLang="zh-CN" sz="3200" dirty="0"/>
              <a:t>AI</a:t>
            </a:r>
            <a:r>
              <a:rPr lang="zh-CN" altLang="en-US" sz="3200" dirty="0"/>
              <a:t>主脑科学家提供的统计分析代码</a:t>
            </a:r>
            <a:endParaRPr kumimoji="1" lang="zh-CN" altLang="en-US" dirty="0"/>
          </a:p>
        </p:txBody>
      </p:sp>
      <p:sp>
        <p:nvSpPr>
          <p:cNvPr id="3" name="日期占位符 2">
            <a:extLst>
              <a:ext uri="{FF2B5EF4-FFF2-40B4-BE49-F238E27FC236}">
                <a16:creationId xmlns:a16="http://schemas.microsoft.com/office/drawing/2014/main" id="{27D9889A-FC6E-000E-45B8-DFE35C52972F}"/>
              </a:ext>
            </a:extLst>
          </p:cNvPr>
          <p:cNvSpPr>
            <a:spLocks noGrp="1"/>
          </p:cNvSpPr>
          <p:nvPr>
            <p:ph type="dt" sz="half" idx="10"/>
          </p:nvPr>
        </p:nvSpPr>
        <p:spPr/>
        <p:txBody>
          <a:bodyPr/>
          <a:lstStyle/>
          <a:p>
            <a:fld id="{4AA13567-5100-E84E-A1DD-2D5D2843E051}"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982DFB9F-E7D5-AE86-30C7-1E24B40A2BBC}"/>
              </a:ext>
            </a:extLst>
          </p:cNvPr>
          <p:cNvSpPr>
            <a:spLocks noGrp="1"/>
          </p:cNvSpPr>
          <p:nvPr>
            <p:ph type="sldNum" sz="quarter" idx="12"/>
          </p:nvPr>
        </p:nvSpPr>
        <p:spPr/>
        <p:txBody>
          <a:bodyPr/>
          <a:lstStyle/>
          <a:p>
            <a:fld id="{A4911521-5835-3843-8C40-A05C163B5C5F}" type="slidenum">
              <a:rPr lang="en-CN" smtClean="0"/>
              <a:pPr/>
              <a:t>16</a:t>
            </a:fld>
            <a:endParaRPr lang="en-CN" dirty="0"/>
          </a:p>
        </p:txBody>
      </p:sp>
      <p:sp>
        <p:nvSpPr>
          <p:cNvPr id="5" name="页脚占位符 4">
            <a:extLst>
              <a:ext uri="{FF2B5EF4-FFF2-40B4-BE49-F238E27FC236}">
                <a16:creationId xmlns:a16="http://schemas.microsoft.com/office/drawing/2014/main" id="{DDF5B702-9241-29F0-6166-EA02027FB0B0}"/>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5782D287-A520-DA51-AB1C-3F4B18F75E70}"/>
              </a:ext>
            </a:extLst>
          </p:cNvPr>
          <p:cNvSpPr>
            <a:spLocks noGrp="1"/>
          </p:cNvSpPr>
          <p:nvPr>
            <p:ph sz="quarter" idx="13"/>
          </p:nvPr>
        </p:nvSpPr>
        <p:spPr/>
        <p:txBody>
          <a:bodyPr/>
          <a:lstStyle/>
          <a:p>
            <a:r>
              <a:rPr kumimoji="1" lang="zh-CN" altLang="en-US" dirty="0"/>
              <a:t> </a:t>
            </a:r>
          </a:p>
        </p:txBody>
      </p:sp>
      <p:pic>
        <p:nvPicPr>
          <p:cNvPr id="9" name="图片 8">
            <a:extLst>
              <a:ext uri="{FF2B5EF4-FFF2-40B4-BE49-F238E27FC236}">
                <a16:creationId xmlns:a16="http://schemas.microsoft.com/office/drawing/2014/main" id="{32C41AC3-2C26-FE2E-14D4-58F98294F545}"/>
              </a:ext>
            </a:extLst>
          </p:cNvPr>
          <p:cNvPicPr>
            <a:picLocks noChangeAspect="1"/>
          </p:cNvPicPr>
          <p:nvPr/>
        </p:nvPicPr>
        <p:blipFill>
          <a:blip r:embed="rId2"/>
          <a:stretch>
            <a:fillRect/>
          </a:stretch>
        </p:blipFill>
        <p:spPr>
          <a:xfrm>
            <a:off x="1316948" y="1449100"/>
            <a:ext cx="9558105" cy="4991063"/>
          </a:xfrm>
          <a:prstGeom prst="rect">
            <a:avLst/>
          </a:prstGeom>
        </p:spPr>
      </p:pic>
      <p:sp>
        <p:nvSpPr>
          <p:cNvPr id="11" name="文本框 10">
            <a:extLst>
              <a:ext uri="{FF2B5EF4-FFF2-40B4-BE49-F238E27FC236}">
                <a16:creationId xmlns:a16="http://schemas.microsoft.com/office/drawing/2014/main" id="{18913F0B-E232-5DB3-0063-40A6A59906B2}"/>
              </a:ext>
            </a:extLst>
          </p:cNvPr>
          <p:cNvSpPr txBox="1"/>
          <p:nvPr/>
        </p:nvSpPr>
        <p:spPr>
          <a:xfrm>
            <a:off x="167929" y="1025959"/>
            <a:ext cx="8952259" cy="369332"/>
          </a:xfrm>
          <a:prstGeom prst="rect">
            <a:avLst/>
          </a:prstGeom>
          <a:noFill/>
        </p:spPr>
        <p:txBody>
          <a:bodyPr wrap="none" rtlCol="0">
            <a:spAutoFit/>
          </a:bodyPr>
          <a:lstStyle/>
          <a:p>
            <a:r>
              <a:rPr kumimoji="1" lang="zh-CN" altLang="en-US" dirty="0"/>
              <a:t>在</a:t>
            </a:r>
            <a:r>
              <a:rPr kumimoji="1" lang="en-US" altLang="zh-CN" dirty="0" err="1"/>
              <a:t>Jupyter</a:t>
            </a:r>
            <a:r>
              <a:rPr kumimoji="1" lang="zh-CN" altLang="en-US" dirty="0"/>
              <a:t> </a:t>
            </a:r>
            <a:r>
              <a:rPr kumimoji="1" lang="en-US" altLang="zh-CN" dirty="0"/>
              <a:t>Notebook</a:t>
            </a:r>
            <a:r>
              <a:rPr kumimoji="1" lang="zh-CN" altLang="en-US" dirty="0"/>
              <a:t>中运行</a:t>
            </a:r>
            <a:r>
              <a:rPr kumimoji="1" lang="en-US" altLang="zh-CN" dirty="0"/>
              <a:t>GPT-4</a:t>
            </a:r>
            <a:r>
              <a:rPr kumimoji="1" lang="zh-CN" altLang="en-US" dirty="0"/>
              <a:t>提供的</a:t>
            </a:r>
            <a:r>
              <a:rPr kumimoji="1" lang="en-US" altLang="zh-CN" dirty="0"/>
              <a:t>Python</a:t>
            </a:r>
            <a:r>
              <a:rPr kumimoji="1" lang="zh-CN" altLang="en-US" dirty="0"/>
              <a:t>代码，在未经任何修改条件下可运行</a:t>
            </a:r>
          </a:p>
        </p:txBody>
      </p:sp>
    </p:spTree>
    <p:extLst>
      <p:ext uri="{BB962C8B-B14F-4D97-AF65-F5344CB8AC3E}">
        <p14:creationId xmlns:p14="http://schemas.microsoft.com/office/powerpoint/2010/main" val="4174272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E7A24-C79E-8321-05EB-904AF6A0E8FD}"/>
              </a:ext>
            </a:extLst>
          </p:cNvPr>
          <p:cNvSpPr>
            <a:spLocks noGrp="1"/>
          </p:cNvSpPr>
          <p:nvPr>
            <p:ph type="title"/>
          </p:nvPr>
        </p:nvSpPr>
        <p:spPr/>
        <p:txBody>
          <a:bodyPr>
            <a:normAutofit fontScale="90000"/>
          </a:bodyPr>
          <a:lstStyle/>
          <a:p>
            <a:r>
              <a:rPr lang="zh-CN" altLang="en-US" sz="3200" dirty="0"/>
              <a:t>生物学闭环科学测试研究：</a:t>
            </a:r>
            <a:br>
              <a:rPr lang="en-US" altLang="zh-CN" sz="3200" dirty="0"/>
            </a:br>
            <a:r>
              <a:rPr lang="en-US" altLang="zh-CN" sz="3200" dirty="0"/>
              <a:t>AI</a:t>
            </a:r>
            <a:r>
              <a:rPr lang="zh-CN" altLang="en-US" sz="3200" dirty="0"/>
              <a:t>主脑科学家解读统计分析结果</a:t>
            </a:r>
            <a:endParaRPr kumimoji="1" lang="zh-CN" altLang="en-US" dirty="0"/>
          </a:p>
        </p:txBody>
      </p:sp>
      <p:sp>
        <p:nvSpPr>
          <p:cNvPr id="3" name="日期占位符 2">
            <a:extLst>
              <a:ext uri="{FF2B5EF4-FFF2-40B4-BE49-F238E27FC236}">
                <a16:creationId xmlns:a16="http://schemas.microsoft.com/office/drawing/2014/main" id="{27D9889A-FC6E-000E-45B8-DFE35C52972F}"/>
              </a:ext>
            </a:extLst>
          </p:cNvPr>
          <p:cNvSpPr>
            <a:spLocks noGrp="1"/>
          </p:cNvSpPr>
          <p:nvPr>
            <p:ph type="dt" sz="half" idx="10"/>
          </p:nvPr>
        </p:nvSpPr>
        <p:spPr/>
        <p:txBody>
          <a:bodyPr/>
          <a:lstStyle/>
          <a:p>
            <a:fld id="{276EF343-1FA8-324E-AFE2-E828BEC8D55A}"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982DFB9F-E7D5-AE86-30C7-1E24B40A2BBC}"/>
              </a:ext>
            </a:extLst>
          </p:cNvPr>
          <p:cNvSpPr>
            <a:spLocks noGrp="1"/>
          </p:cNvSpPr>
          <p:nvPr>
            <p:ph type="sldNum" sz="quarter" idx="12"/>
          </p:nvPr>
        </p:nvSpPr>
        <p:spPr/>
        <p:txBody>
          <a:bodyPr/>
          <a:lstStyle/>
          <a:p>
            <a:fld id="{A4911521-5835-3843-8C40-A05C163B5C5F}" type="slidenum">
              <a:rPr lang="en-CN" smtClean="0"/>
              <a:pPr/>
              <a:t>17</a:t>
            </a:fld>
            <a:endParaRPr lang="en-CN" dirty="0"/>
          </a:p>
        </p:txBody>
      </p:sp>
      <p:sp>
        <p:nvSpPr>
          <p:cNvPr id="5" name="页脚占位符 4">
            <a:extLst>
              <a:ext uri="{FF2B5EF4-FFF2-40B4-BE49-F238E27FC236}">
                <a16:creationId xmlns:a16="http://schemas.microsoft.com/office/drawing/2014/main" id="{DDF5B702-9241-29F0-6166-EA02027FB0B0}"/>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5782D287-A520-DA51-AB1C-3F4B18F75E70}"/>
              </a:ext>
            </a:extLst>
          </p:cNvPr>
          <p:cNvSpPr>
            <a:spLocks noGrp="1"/>
          </p:cNvSpPr>
          <p:nvPr>
            <p:ph sz="quarter" idx="13"/>
          </p:nvPr>
        </p:nvSpPr>
        <p:spPr/>
        <p:txBody>
          <a:bodyPr/>
          <a:lstStyle/>
          <a:p>
            <a:r>
              <a:rPr kumimoji="1" lang="zh-CN" altLang="en-US" dirty="0"/>
              <a:t> </a:t>
            </a:r>
          </a:p>
        </p:txBody>
      </p:sp>
      <p:sp>
        <p:nvSpPr>
          <p:cNvPr id="7" name="文本框 6">
            <a:extLst>
              <a:ext uri="{FF2B5EF4-FFF2-40B4-BE49-F238E27FC236}">
                <a16:creationId xmlns:a16="http://schemas.microsoft.com/office/drawing/2014/main" id="{A17B6046-099A-DE94-C420-5790E87FD3C1}"/>
              </a:ext>
            </a:extLst>
          </p:cNvPr>
          <p:cNvSpPr txBox="1"/>
          <p:nvPr/>
        </p:nvSpPr>
        <p:spPr>
          <a:xfrm>
            <a:off x="6203949" y="1052513"/>
            <a:ext cx="5688013" cy="5444888"/>
          </a:xfrm>
          <a:prstGeom prst="rect">
            <a:avLst/>
          </a:prstGeom>
          <a:noFill/>
        </p:spPr>
        <p:txBody>
          <a:bodyPr wrap="square" rtlCol="0" anchor="t">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对话要点：</a:t>
            </a: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b="1" dirty="0">
                <a:latin typeface="Microsoft YaHei" panose="020B0503020204020204" pitchFamily="34" charset="-122"/>
                <a:ea typeface="Microsoft YaHei" panose="020B0503020204020204" pitchFamily="34" charset="-122"/>
              </a:rPr>
              <a:t>研究者：</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将上一页</a:t>
            </a:r>
            <a:r>
              <a:rPr kumimoji="1" lang="en-US" altLang="zh-CN" dirty="0">
                <a:latin typeface="Microsoft YaHei" panose="020B0503020204020204" pitchFamily="34" charset="-122"/>
                <a:ea typeface="Microsoft YaHei" panose="020B0503020204020204" pitchFamily="34" charset="-122"/>
              </a:rPr>
              <a:t>PPT</a:t>
            </a:r>
            <a:r>
              <a:rPr kumimoji="1" lang="zh-CN" altLang="en-US" dirty="0">
                <a:latin typeface="Microsoft YaHei" panose="020B0503020204020204" pitchFamily="34" charset="-122"/>
                <a:ea typeface="Microsoft YaHei" panose="020B0503020204020204" pitchFamily="34" charset="-122"/>
              </a:rPr>
              <a:t>中的</a:t>
            </a:r>
            <a:r>
              <a:rPr kumimoji="1" lang="en-US" altLang="zh-CN" dirty="0">
                <a:latin typeface="Microsoft YaHei" panose="020B0503020204020204" pitchFamily="34" charset="-122"/>
                <a:ea typeface="Microsoft YaHei" panose="020B0503020204020204" pitchFamily="34" charset="-122"/>
              </a:rPr>
              <a:t>Python</a:t>
            </a:r>
            <a:r>
              <a:rPr kumimoji="1" lang="zh-CN" altLang="en-US" dirty="0">
                <a:latin typeface="Microsoft YaHei" panose="020B0503020204020204" pitchFamily="34" charset="-122"/>
                <a:ea typeface="Microsoft YaHei" panose="020B0503020204020204" pitchFamily="34" charset="-122"/>
              </a:rPr>
              <a:t>运行结果直接拷贝至对话框</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请</a:t>
            </a:r>
            <a:r>
              <a:rPr kumimoji="1" lang="en-US" altLang="zh-CN" dirty="0">
                <a:latin typeface="Microsoft YaHei" panose="020B0503020204020204" pitchFamily="34" charset="-122"/>
                <a:ea typeface="Microsoft YaHei" panose="020B0503020204020204" pitchFamily="34" charset="-122"/>
              </a:rPr>
              <a:t>GPT-4</a:t>
            </a:r>
            <a:r>
              <a:rPr kumimoji="1" lang="zh-CN" altLang="en-US" dirty="0">
                <a:latin typeface="Microsoft YaHei" panose="020B0503020204020204" pitchFamily="34" charset="-122"/>
                <a:ea typeface="Microsoft YaHei" panose="020B0503020204020204" pitchFamily="34" charset="-122"/>
              </a:rPr>
              <a:t>解读统计分析结果</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b="1" dirty="0">
                <a:latin typeface="Microsoft YaHei" panose="020B0503020204020204" pitchFamily="34" charset="-122"/>
                <a:ea typeface="Microsoft YaHei" panose="020B0503020204020204" pitchFamily="34" charset="-122"/>
              </a:rPr>
              <a:t>GPT-4</a:t>
            </a:r>
            <a:r>
              <a:rPr kumimoji="1" lang="zh-CN" altLang="en-US" b="1" dirty="0">
                <a:latin typeface="Microsoft YaHei" panose="020B0503020204020204" pitchFamily="34" charset="-122"/>
                <a:ea typeface="Microsoft YaHei" panose="020B0503020204020204" pitchFamily="34" charset="-122"/>
              </a:rPr>
              <a:t>回答：</a:t>
            </a:r>
            <a:endParaRPr kumimoji="1" lang="en-US" altLang="zh-CN" b="1"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根据统计分析的</a:t>
            </a:r>
            <a:r>
              <a:rPr kumimoji="1" lang="en-US" altLang="zh-CN" dirty="0">
                <a:latin typeface="Microsoft YaHei" panose="020B0503020204020204" pitchFamily="34" charset="-122"/>
                <a:ea typeface="Microsoft YaHei" panose="020B0503020204020204" pitchFamily="34" charset="-122"/>
              </a:rPr>
              <a:t>P</a:t>
            </a:r>
            <a:r>
              <a:rPr kumimoji="1" lang="zh-CN" altLang="en-US" dirty="0">
                <a:latin typeface="Microsoft YaHei" panose="020B0503020204020204" pitchFamily="34" charset="-122"/>
                <a:ea typeface="Microsoft YaHei" panose="020B0503020204020204" pitchFamily="34" charset="-122"/>
              </a:rPr>
              <a:t>值，认为“凝胶浓度”（</a:t>
            </a:r>
            <a:r>
              <a:rPr kumimoji="1" lang="en-US" altLang="zh-CN" dirty="0">
                <a:latin typeface="Microsoft YaHei" panose="020B0503020204020204" pitchFamily="34" charset="-122"/>
                <a:ea typeface="Microsoft YaHei" panose="020B0503020204020204" pitchFamily="34" charset="-122"/>
              </a:rPr>
              <a:t>P</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&lt; 3.13e-17</a:t>
            </a:r>
            <a:r>
              <a:rPr kumimoji="1" lang="zh-CN" altLang="en-US" dirty="0">
                <a:latin typeface="Microsoft YaHei" panose="020B0503020204020204" pitchFamily="34" charset="-122"/>
                <a:ea typeface="Microsoft YaHei" panose="020B0503020204020204" pitchFamily="34" charset="-122"/>
              </a:rPr>
              <a:t>）、“电压”（</a:t>
            </a:r>
            <a:r>
              <a:rPr kumimoji="1" lang="en-US" altLang="zh-CN" dirty="0">
                <a:latin typeface="Microsoft YaHei" panose="020B0503020204020204" pitchFamily="34" charset="-122"/>
                <a:ea typeface="Microsoft YaHei" panose="020B0503020204020204" pitchFamily="34" charset="-122"/>
              </a:rPr>
              <a:t>P</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&lt; 1.23e-25</a:t>
            </a:r>
            <a:r>
              <a:rPr kumimoji="1" lang="zh-CN" altLang="en-US" dirty="0">
                <a:latin typeface="Microsoft YaHei" panose="020B0503020204020204" pitchFamily="34" charset="-122"/>
                <a:ea typeface="Microsoft YaHei" panose="020B0503020204020204" pitchFamily="34" charset="-122"/>
              </a:rPr>
              <a:t>）均能够显著影响</a:t>
            </a:r>
            <a:r>
              <a:rPr kumimoji="1" lang="en-US" altLang="zh-CN" dirty="0"/>
              <a:t>DNA</a:t>
            </a:r>
            <a:r>
              <a:rPr kumimoji="1" lang="zh-CN" altLang="en-US" dirty="0"/>
              <a:t>凝胶电泳的</a:t>
            </a:r>
            <a:r>
              <a:rPr kumimoji="1" lang="en-US" altLang="zh-CN" dirty="0"/>
              <a:t>DNA</a:t>
            </a:r>
            <a:r>
              <a:rPr kumimoji="1" lang="zh-CN" altLang="en-US" dirty="0"/>
              <a:t>样品迁移距离</a:t>
            </a:r>
            <a:endParaRPr kumimoji="1" lang="en-US" altLang="zh-CN" dirty="0"/>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注意到“凝胶浓度</a:t>
            </a:r>
            <a:r>
              <a:rPr lang="en-US" altLang="zh-CN" b="0" i="0" dirty="0">
                <a:solidFill>
                  <a:srgbClr val="202124"/>
                </a:solidFill>
                <a:effectLst/>
                <a:latin typeface="Google Sans"/>
              </a:rPr>
              <a:t>×</a:t>
            </a:r>
            <a:r>
              <a:rPr kumimoji="1" lang="zh-CN" altLang="en-US" dirty="0">
                <a:latin typeface="Microsoft YaHei" panose="020B0503020204020204" pitchFamily="34" charset="-122"/>
                <a:ea typeface="Microsoft YaHei" panose="020B0503020204020204" pitchFamily="34" charset="-122"/>
              </a:rPr>
              <a:t>电压”具有协同影响效应（</a:t>
            </a:r>
            <a:r>
              <a:rPr kumimoji="1" lang="en-US" altLang="zh-CN" dirty="0">
                <a:latin typeface="Microsoft YaHei" panose="020B0503020204020204" pitchFamily="34" charset="-122"/>
                <a:ea typeface="Microsoft YaHei" panose="020B0503020204020204" pitchFamily="34" charset="-122"/>
              </a:rPr>
              <a:t>P</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&lt; 6.90e-10</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p:txBody>
      </p:sp>
      <p:pic>
        <p:nvPicPr>
          <p:cNvPr id="9" name="图片 8" descr="文本, 信件&#10;&#10;描述已自动生成">
            <a:extLst>
              <a:ext uri="{FF2B5EF4-FFF2-40B4-BE49-F238E27FC236}">
                <a16:creationId xmlns:a16="http://schemas.microsoft.com/office/drawing/2014/main" id="{37592B15-ACAA-CBF3-1552-568158AAE03D}"/>
              </a:ext>
            </a:extLst>
          </p:cNvPr>
          <p:cNvPicPr>
            <a:picLocks noChangeAspect="1"/>
          </p:cNvPicPr>
          <p:nvPr/>
        </p:nvPicPr>
        <p:blipFill>
          <a:blip r:embed="rId2"/>
          <a:stretch>
            <a:fillRect/>
          </a:stretch>
        </p:blipFill>
        <p:spPr>
          <a:xfrm>
            <a:off x="924537" y="1030211"/>
            <a:ext cx="4294551" cy="5400000"/>
          </a:xfrm>
          <a:prstGeom prst="rect">
            <a:avLst/>
          </a:prstGeom>
        </p:spPr>
      </p:pic>
    </p:spTree>
    <p:extLst>
      <p:ext uri="{BB962C8B-B14F-4D97-AF65-F5344CB8AC3E}">
        <p14:creationId xmlns:p14="http://schemas.microsoft.com/office/powerpoint/2010/main" val="742547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E7A24-C79E-8321-05EB-904AF6A0E8FD}"/>
              </a:ext>
            </a:extLst>
          </p:cNvPr>
          <p:cNvSpPr>
            <a:spLocks noGrp="1"/>
          </p:cNvSpPr>
          <p:nvPr>
            <p:ph type="title"/>
          </p:nvPr>
        </p:nvSpPr>
        <p:spPr/>
        <p:txBody>
          <a:bodyPr>
            <a:normAutofit fontScale="90000"/>
          </a:bodyPr>
          <a:lstStyle/>
          <a:p>
            <a:r>
              <a:rPr lang="zh-CN" altLang="en-US" sz="3200" dirty="0"/>
              <a:t>生物学闭环科学测试研究：</a:t>
            </a:r>
            <a:br>
              <a:rPr lang="en-US" altLang="zh-CN" sz="3200" dirty="0"/>
            </a:br>
            <a:r>
              <a:rPr lang="en-US" altLang="zh-CN" sz="3200" dirty="0"/>
              <a:t>AI</a:t>
            </a:r>
            <a:r>
              <a:rPr lang="zh-CN" altLang="en-US" sz="3200" dirty="0"/>
              <a:t>主脑科学家将实验结果展示为图表</a:t>
            </a:r>
            <a:endParaRPr kumimoji="1" lang="zh-CN" altLang="en-US" dirty="0"/>
          </a:p>
        </p:txBody>
      </p:sp>
      <p:sp>
        <p:nvSpPr>
          <p:cNvPr id="3" name="日期占位符 2">
            <a:extLst>
              <a:ext uri="{FF2B5EF4-FFF2-40B4-BE49-F238E27FC236}">
                <a16:creationId xmlns:a16="http://schemas.microsoft.com/office/drawing/2014/main" id="{27D9889A-FC6E-000E-45B8-DFE35C52972F}"/>
              </a:ext>
            </a:extLst>
          </p:cNvPr>
          <p:cNvSpPr>
            <a:spLocks noGrp="1"/>
          </p:cNvSpPr>
          <p:nvPr>
            <p:ph type="dt" sz="half" idx="10"/>
          </p:nvPr>
        </p:nvSpPr>
        <p:spPr/>
        <p:txBody>
          <a:bodyPr/>
          <a:lstStyle/>
          <a:p>
            <a:fld id="{6452C48B-7EC1-5144-833B-916051EEFB1C}"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982DFB9F-E7D5-AE86-30C7-1E24B40A2BBC}"/>
              </a:ext>
            </a:extLst>
          </p:cNvPr>
          <p:cNvSpPr>
            <a:spLocks noGrp="1"/>
          </p:cNvSpPr>
          <p:nvPr>
            <p:ph type="sldNum" sz="quarter" idx="12"/>
          </p:nvPr>
        </p:nvSpPr>
        <p:spPr/>
        <p:txBody>
          <a:bodyPr/>
          <a:lstStyle/>
          <a:p>
            <a:fld id="{A4911521-5835-3843-8C40-A05C163B5C5F}" type="slidenum">
              <a:rPr lang="en-CN" smtClean="0"/>
              <a:pPr/>
              <a:t>18</a:t>
            </a:fld>
            <a:endParaRPr lang="en-CN" dirty="0"/>
          </a:p>
        </p:txBody>
      </p:sp>
      <p:sp>
        <p:nvSpPr>
          <p:cNvPr id="5" name="页脚占位符 4">
            <a:extLst>
              <a:ext uri="{FF2B5EF4-FFF2-40B4-BE49-F238E27FC236}">
                <a16:creationId xmlns:a16="http://schemas.microsoft.com/office/drawing/2014/main" id="{DDF5B702-9241-29F0-6166-EA02027FB0B0}"/>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5782D287-A520-DA51-AB1C-3F4B18F75E70}"/>
              </a:ext>
            </a:extLst>
          </p:cNvPr>
          <p:cNvSpPr>
            <a:spLocks noGrp="1"/>
          </p:cNvSpPr>
          <p:nvPr>
            <p:ph sz="quarter" idx="13"/>
          </p:nvPr>
        </p:nvSpPr>
        <p:spPr/>
        <p:txBody>
          <a:bodyPr/>
          <a:lstStyle/>
          <a:p>
            <a:r>
              <a:rPr kumimoji="1" lang="zh-CN" altLang="en-US" dirty="0"/>
              <a:t> </a:t>
            </a:r>
          </a:p>
        </p:txBody>
      </p:sp>
      <p:sp>
        <p:nvSpPr>
          <p:cNvPr id="7" name="文本框 6">
            <a:extLst>
              <a:ext uri="{FF2B5EF4-FFF2-40B4-BE49-F238E27FC236}">
                <a16:creationId xmlns:a16="http://schemas.microsoft.com/office/drawing/2014/main" id="{A17B6046-099A-DE94-C420-5790E87FD3C1}"/>
              </a:ext>
            </a:extLst>
          </p:cNvPr>
          <p:cNvSpPr txBox="1"/>
          <p:nvPr/>
        </p:nvSpPr>
        <p:spPr>
          <a:xfrm>
            <a:off x="3400428" y="1052513"/>
            <a:ext cx="2331300" cy="5078313"/>
          </a:xfrm>
          <a:prstGeom prst="rect">
            <a:avLst/>
          </a:prstGeom>
          <a:noFill/>
        </p:spPr>
        <p:txBody>
          <a:bodyPr wrap="square" rtlCol="0" anchor="t">
            <a:spAutoFit/>
          </a:bodyPr>
          <a:lstStyle/>
          <a:p>
            <a:r>
              <a:rPr kumimoji="1" lang="zh-CN" altLang="en-US" dirty="0">
                <a:latin typeface="Microsoft YaHei" panose="020B0503020204020204" pitchFamily="34" charset="-122"/>
                <a:ea typeface="Microsoft YaHei" panose="020B0503020204020204" pitchFamily="34" charset="-122"/>
              </a:rPr>
              <a:t>对话要点：</a:t>
            </a:r>
          </a:p>
          <a:p>
            <a:endParaRPr kumimoji="1" lang="en-US" altLang="zh-CN"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研究者：</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请</a:t>
            </a:r>
            <a:r>
              <a:rPr kumimoji="1" lang="en-US" altLang="zh-CN" dirty="0">
                <a:latin typeface="Microsoft YaHei" panose="020B0503020204020204" pitchFamily="34" charset="-122"/>
                <a:ea typeface="Microsoft YaHei" panose="020B0503020204020204" pitchFamily="34" charset="-122"/>
              </a:rPr>
              <a:t>GPT-4</a:t>
            </a:r>
            <a:r>
              <a:rPr kumimoji="1" lang="zh-CN" altLang="en-US" dirty="0">
                <a:latin typeface="Microsoft YaHei" panose="020B0503020204020204" pitchFamily="34" charset="-122"/>
                <a:ea typeface="Microsoft YaHei" panose="020B0503020204020204" pitchFamily="34" charset="-122"/>
              </a:rPr>
              <a:t>将实验结果绘制为图表</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b="1" dirty="0">
                <a:latin typeface="Microsoft YaHei" panose="020B0503020204020204" pitchFamily="34" charset="-122"/>
                <a:ea typeface="Microsoft YaHei" panose="020B0503020204020204" pitchFamily="34" charset="-122"/>
              </a:rPr>
              <a:t>GPT-4</a:t>
            </a:r>
            <a:r>
              <a:rPr kumimoji="1" lang="zh-CN" altLang="en-US" b="1" dirty="0">
                <a:latin typeface="Microsoft YaHei" panose="020B0503020204020204" pitchFamily="34" charset="-122"/>
                <a:ea typeface="Microsoft YaHei" panose="020B0503020204020204" pitchFamily="34" charset="-122"/>
              </a:rPr>
              <a:t>回答：</a:t>
            </a:r>
            <a:endParaRPr kumimoji="1" lang="en-US" altLang="zh-CN"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给出了绘制实验图表的</a:t>
            </a:r>
            <a:r>
              <a:rPr kumimoji="1" lang="en-US" altLang="zh-CN" dirty="0">
                <a:latin typeface="Microsoft YaHei" panose="020B0503020204020204" pitchFamily="34" charset="-122"/>
                <a:ea typeface="Microsoft YaHei" panose="020B0503020204020204" pitchFamily="34" charset="-122"/>
              </a:rPr>
              <a:t>Python</a:t>
            </a:r>
            <a:r>
              <a:rPr kumimoji="1" lang="zh-CN" altLang="en-US" dirty="0">
                <a:latin typeface="Microsoft YaHei" panose="020B0503020204020204" pitchFamily="34" charset="-122"/>
                <a:ea typeface="Microsoft YaHei" panose="020B0503020204020204" pitchFamily="34" charset="-122"/>
              </a:rPr>
              <a:t>代码</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研究者：</a:t>
            </a:r>
            <a:endParaRPr kumimoji="1" lang="en-US" altLang="zh-CN"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直接在</a:t>
            </a:r>
            <a:r>
              <a:rPr kumimoji="1" lang="zh-CN" altLang="en-US" dirty="0"/>
              <a:t>在</a:t>
            </a:r>
            <a:r>
              <a:rPr kumimoji="1" lang="en-US" altLang="zh-CN" dirty="0" err="1"/>
              <a:t>Jupyter</a:t>
            </a:r>
            <a:r>
              <a:rPr kumimoji="1" lang="zh-CN" altLang="en-US" dirty="0"/>
              <a:t> </a:t>
            </a:r>
            <a:r>
              <a:rPr kumimoji="1" lang="en-US" altLang="zh-CN" dirty="0"/>
              <a:t>Notebook</a:t>
            </a:r>
            <a:r>
              <a:rPr kumimoji="1" lang="zh-CN" altLang="en-US" dirty="0"/>
              <a:t>中运行</a:t>
            </a:r>
            <a:r>
              <a:rPr kumimoji="1" lang="en-US" altLang="zh-CN" dirty="0"/>
              <a:t>GPT-4</a:t>
            </a:r>
            <a:r>
              <a:rPr kumimoji="1" lang="zh-CN" altLang="en-US" dirty="0"/>
              <a:t>提供的</a:t>
            </a:r>
            <a:r>
              <a:rPr kumimoji="1" lang="en-US" altLang="zh-CN" dirty="0"/>
              <a:t>Python</a:t>
            </a:r>
            <a:r>
              <a:rPr kumimoji="1" lang="zh-CN" altLang="en-US" dirty="0"/>
              <a:t>代码获得右图：</a:t>
            </a:r>
            <a:endParaRPr kumimoji="1" lang="en-US" altLang="zh-CN" dirty="0"/>
          </a:p>
          <a:p>
            <a:pPr marL="285750" indent="-285750">
              <a:buFont typeface="Arial" panose="020B0604020202020204" pitchFamily="34" charset="0"/>
              <a:buChar char="•"/>
            </a:pPr>
            <a:endParaRPr kumimoji="1" lang="en-US" altLang="zh-CN" dirty="0"/>
          </a:p>
          <a:p>
            <a:endParaRPr kumimoji="1" lang="zh-CN" altLang="en-US" dirty="0"/>
          </a:p>
        </p:txBody>
      </p:sp>
      <p:pic>
        <p:nvPicPr>
          <p:cNvPr id="10" name="图片 9" descr="文本&#10;&#10;描述已自动生成">
            <a:extLst>
              <a:ext uri="{FF2B5EF4-FFF2-40B4-BE49-F238E27FC236}">
                <a16:creationId xmlns:a16="http://schemas.microsoft.com/office/drawing/2014/main" id="{3ED178FD-B938-B48A-3813-F80FBBFF7B0A}"/>
              </a:ext>
            </a:extLst>
          </p:cNvPr>
          <p:cNvPicPr>
            <a:picLocks noChangeAspect="1"/>
          </p:cNvPicPr>
          <p:nvPr/>
        </p:nvPicPr>
        <p:blipFill>
          <a:blip r:embed="rId2"/>
          <a:stretch>
            <a:fillRect/>
          </a:stretch>
        </p:blipFill>
        <p:spPr>
          <a:xfrm>
            <a:off x="171374" y="1016338"/>
            <a:ext cx="3057679" cy="5400000"/>
          </a:xfrm>
          <a:prstGeom prst="rect">
            <a:avLst/>
          </a:prstGeom>
        </p:spPr>
      </p:pic>
      <p:pic>
        <p:nvPicPr>
          <p:cNvPr id="12" name="图片 11" descr="图表, 折线图&#10;&#10;描述已自动生成">
            <a:extLst>
              <a:ext uri="{FF2B5EF4-FFF2-40B4-BE49-F238E27FC236}">
                <a16:creationId xmlns:a16="http://schemas.microsoft.com/office/drawing/2014/main" id="{D3FB6875-8E5A-20E0-20A1-AF314029B1E0}"/>
              </a:ext>
            </a:extLst>
          </p:cNvPr>
          <p:cNvPicPr>
            <a:picLocks noChangeAspect="1"/>
          </p:cNvPicPr>
          <p:nvPr/>
        </p:nvPicPr>
        <p:blipFill>
          <a:blip r:embed="rId3"/>
          <a:stretch>
            <a:fillRect/>
          </a:stretch>
        </p:blipFill>
        <p:spPr>
          <a:xfrm>
            <a:off x="5731728" y="1308315"/>
            <a:ext cx="6421395" cy="4816046"/>
          </a:xfrm>
          <a:prstGeom prst="rect">
            <a:avLst/>
          </a:prstGeom>
        </p:spPr>
      </p:pic>
    </p:spTree>
    <p:extLst>
      <p:ext uri="{BB962C8B-B14F-4D97-AF65-F5344CB8AC3E}">
        <p14:creationId xmlns:p14="http://schemas.microsoft.com/office/powerpoint/2010/main" val="219822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E7A24-C79E-8321-05EB-904AF6A0E8FD}"/>
              </a:ext>
            </a:extLst>
          </p:cNvPr>
          <p:cNvSpPr>
            <a:spLocks noGrp="1"/>
          </p:cNvSpPr>
          <p:nvPr>
            <p:ph type="title"/>
          </p:nvPr>
        </p:nvSpPr>
        <p:spPr/>
        <p:txBody>
          <a:bodyPr>
            <a:normAutofit fontScale="90000"/>
          </a:bodyPr>
          <a:lstStyle/>
          <a:p>
            <a:r>
              <a:rPr lang="zh-CN" altLang="en-US" sz="3200" dirty="0"/>
              <a:t>生物学闭环科学测试研究：</a:t>
            </a:r>
            <a:br>
              <a:rPr lang="en-US" altLang="zh-CN" sz="3200" dirty="0"/>
            </a:br>
            <a:r>
              <a:rPr lang="en-US" altLang="zh-CN" sz="3200" dirty="0"/>
              <a:t>AI</a:t>
            </a:r>
            <a:r>
              <a:rPr lang="zh-CN" altLang="en-US" sz="3200" dirty="0"/>
              <a:t>主脑科学家基于实验结果建立数学模型</a:t>
            </a:r>
            <a:endParaRPr kumimoji="1" lang="zh-CN" altLang="en-US" dirty="0"/>
          </a:p>
        </p:txBody>
      </p:sp>
      <p:sp>
        <p:nvSpPr>
          <p:cNvPr id="3" name="日期占位符 2">
            <a:extLst>
              <a:ext uri="{FF2B5EF4-FFF2-40B4-BE49-F238E27FC236}">
                <a16:creationId xmlns:a16="http://schemas.microsoft.com/office/drawing/2014/main" id="{27D9889A-FC6E-000E-45B8-DFE35C52972F}"/>
              </a:ext>
            </a:extLst>
          </p:cNvPr>
          <p:cNvSpPr>
            <a:spLocks noGrp="1"/>
          </p:cNvSpPr>
          <p:nvPr>
            <p:ph type="dt" sz="half" idx="10"/>
          </p:nvPr>
        </p:nvSpPr>
        <p:spPr/>
        <p:txBody>
          <a:bodyPr/>
          <a:lstStyle/>
          <a:p>
            <a:fld id="{59F7483F-978D-5542-B5DE-D37284F1545E}"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982DFB9F-E7D5-AE86-30C7-1E24B40A2BBC}"/>
              </a:ext>
            </a:extLst>
          </p:cNvPr>
          <p:cNvSpPr>
            <a:spLocks noGrp="1"/>
          </p:cNvSpPr>
          <p:nvPr>
            <p:ph type="sldNum" sz="quarter" idx="12"/>
          </p:nvPr>
        </p:nvSpPr>
        <p:spPr/>
        <p:txBody>
          <a:bodyPr/>
          <a:lstStyle/>
          <a:p>
            <a:fld id="{A4911521-5835-3843-8C40-A05C163B5C5F}" type="slidenum">
              <a:rPr lang="en-CN" smtClean="0"/>
              <a:pPr/>
              <a:t>19</a:t>
            </a:fld>
            <a:endParaRPr lang="en-CN" dirty="0"/>
          </a:p>
        </p:txBody>
      </p:sp>
      <p:sp>
        <p:nvSpPr>
          <p:cNvPr id="5" name="页脚占位符 4">
            <a:extLst>
              <a:ext uri="{FF2B5EF4-FFF2-40B4-BE49-F238E27FC236}">
                <a16:creationId xmlns:a16="http://schemas.microsoft.com/office/drawing/2014/main" id="{DDF5B702-9241-29F0-6166-EA02027FB0B0}"/>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5782D287-A520-DA51-AB1C-3F4B18F75E70}"/>
              </a:ext>
            </a:extLst>
          </p:cNvPr>
          <p:cNvSpPr>
            <a:spLocks noGrp="1"/>
          </p:cNvSpPr>
          <p:nvPr>
            <p:ph sz="quarter" idx="13"/>
          </p:nvPr>
        </p:nvSpPr>
        <p:spPr/>
        <p:txBody>
          <a:bodyPr/>
          <a:lstStyle/>
          <a:p>
            <a:r>
              <a:rPr kumimoji="1" lang="zh-CN" altLang="en-US" dirty="0"/>
              <a:t>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17B6046-099A-DE94-C420-5790E87FD3C1}"/>
                  </a:ext>
                </a:extLst>
              </p:cNvPr>
              <p:cNvSpPr txBox="1"/>
              <p:nvPr/>
            </p:nvSpPr>
            <p:spPr>
              <a:xfrm>
                <a:off x="9222301" y="1052513"/>
                <a:ext cx="2969699" cy="5503558"/>
              </a:xfrm>
              <a:prstGeom prst="rect">
                <a:avLst/>
              </a:prstGeom>
              <a:noFill/>
            </p:spPr>
            <p:txBody>
              <a:bodyPr wrap="square" rtlCol="0" anchor="t">
                <a:spAutoFit/>
              </a:bodyPr>
              <a:lstStyle/>
              <a:p>
                <a:r>
                  <a:rPr kumimoji="1" lang="zh-CN" altLang="en-US" sz="1600" dirty="0">
                    <a:latin typeface="Microsoft YaHei" panose="020B0503020204020204" pitchFamily="34" charset="-122"/>
                    <a:ea typeface="Microsoft YaHei" panose="020B0503020204020204" pitchFamily="34" charset="-122"/>
                  </a:rPr>
                  <a:t>对话要点：</a:t>
                </a:r>
              </a:p>
              <a:p>
                <a:endParaRPr kumimoji="1" lang="en-US" altLang="zh-CN" sz="1600" dirty="0">
                  <a:latin typeface="Microsoft YaHei" panose="020B0503020204020204" pitchFamily="34" charset="-122"/>
                  <a:ea typeface="Microsoft YaHei" panose="020B0503020204020204" pitchFamily="34" charset="-122"/>
                </a:endParaRPr>
              </a:p>
              <a:p>
                <a:r>
                  <a:rPr kumimoji="1" lang="zh-CN" altLang="en-US" sz="1600" b="1" dirty="0">
                    <a:latin typeface="Microsoft YaHei" panose="020B0503020204020204" pitchFamily="34" charset="-122"/>
                    <a:ea typeface="Microsoft YaHei" panose="020B0503020204020204" pitchFamily="34" charset="-122"/>
                  </a:rPr>
                  <a:t>研究者：</a:t>
                </a:r>
                <a:endParaRPr kumimoji="1"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请</a:t>
                </a:r>
                <a:r>
                  <a:rPr kumimoji="1" lang="en-US" altLang="zh-CN" sz="1600" dirty="0">
                    <a:latin typeface="Microsoft YaHei" panose="020B0503020204020204" pitchFamily="34" charset="-122"/>
                    <a:ea typeface="Microsoft YaHei" panose="020B0503020204020204" pitchFamily="34" charset="-122"/>
                  </a:rPr>
                  <a:t>GPT-4</a:t>
                </a:r>
                <a:r>
                  <a:rPr kumimoji="1" lang="zh-CN" altLang="en-US" sz="1600" dirty="0">
                    <a:latin typeface="Microsoft YaHei" panose="020B0503020204020204" pitchFamily="34" charset="-122"/>
                    <a:ea typeface="Microsoft YaHei" panose="020B0503020204020204" pitchFamily="34" charset="-122"/>
                  </a:rPr>
                  <a:t>建立关于实验结果的数学模型</a:t>
                </a:r>
                <a:endParaRPr kumimoji="1" lang="en-US" altLang="zh-CN" sz="1600" dirty="0">
                  <a:latin typeface="Microsoft YaHei" panose="020B0503020204020204" pitchFamily="34" charset="-122"/>
                  <a:ea typeface="Microsoft YaHei" panose="020B0503020204020204" pitchFamily="34" charset="-122"/>
                </a:endParaRPr>
              </a:p>
              <a:p>
                <a:endParaRPr kumimoji="1" lang="en-US" altLang="zh-CN" sz="1600" dirty="0">
                  <a:latin typeface="Microsoft YaHei" panose="020B0503020204020204" pitchFamily="34" charset="-122"/>
                  <a:ea typeface="Microsoft YaHei" panose="020B0503020204020204" pitchFamily="34" charset="-122"/>
                </a:endParaRPr>
              </a:p>
              <a:p>
                <a:r>
                  <a:rPr kumimoji="1" lang="en-US" altLang="zh-CN" sz="1600" b="1" dirty="0">
                    <a:latin typeface="Microsoft YaHei" panose="020B0503020204020204" pitchFamily="34" charset="-122"/>
                    <a:ea typeface="Microsoft YaHei" panose="020B0503020204020204" pitchFamily="34" charset="-122"/>
                  </a:rPr>
                  <a:t>GPT-4</a:t>
                </a:r>
                <a:r>
                  <a:rPr kumimoji="1" lang="zh-CN" altLang="en-US" sz="1600" b="1" dirty="0">
                    <a:latin typeface="Microsoft YaHei" panose="020B0503020204020204" pitchFamily="34" charset="-122"/>
                    <a:ea typeface="Microsoft YaHei" panose="020B0503020204020204" pitchFamily="34" charset="-122"/>
                  </a:rPr>
                  <a:t>回答：</a:t>
                </a:r>
                <a:endParaRPr kumimoji="1" lang="en-US" altLang="zh-CN" sz="1600"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建议建立一个</a:t>
                </a:r>
                <a:r>
                  <a:rPr kumimoji="1" lang="zh-CN" altLang="en-US" sz="1600" dirty="0"/>
                  <a:t>多元线性回归模型</a:t>
                </a:r>
                <a:endParaRPr kumimoji="1" lang="en-US" altLang="zh-CN" sz="1600" dirty="0"/>
              </a:p>
              <a:p>
                <a:pPr marL="285750" indent="-285750">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并给出代码</a:t>
                </a:r>
                <a:endParaRPr kumimoji="1"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sz="1600" dirty="0">
                  <a:latin typeface="Microsoft YaHei" panose="020B0503020204020204" pitchFamily="34" charset="-122"/>
                  <a:ea typeface="Microsoft YaHei" panose="020B0503020204020204" pitchFamily="34" charset="-122"/>
                </a:endParaRPr>
              </a:p>
              <a:p>
                <a:r>
                  <a:rPr kumimoji="1" lang="zh-CN" altLang="en-US" sz="1600" b="1" dirty="0">
                    <a:latin typeface="Microsoft YaHei" panose="020B0503020204020204" pitchFamily="34" charset="-122"/>
                    <a:ea typeface="Microsoft YaHei" panose="020B0503020204020204" pitchFamily="34" charset="-122"/>
                  </a:rPr>
                  <a:t>研究者：</a:t>
                </a:r>
                <a:endParaRPr kumimoji="1" lang="en-US" altLang="zh-CN" sz="1600"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600" dirty="0"/>
                  <a:t>在未经任何修改条件下运行</a:t>
                </a:r>
                <a:r>
                  <a:rPr kumimoji="1" lang="en-US" altLang="zh-CN" sz="1600" dirty="0"/>
                  <a:t>GPT-4</a:t>
                </a:r>
                <a:r>
                  <a:rPr kumimoji="1" lang="zh-CN" altLang="en-US" sz="1600" dirty="0"/>
                  <a:t>提供的代码</a:t>
                </a:r>
                <a:endParaRPr kumimoji="1" lang="en-US" altLang="zh-CN" sz="1600" dirty="0"/>
              </a:p>
              <a:p>
                <a:pPr marL="285750" indent="-285750">
                  <a:buFont typeface="Arial" panose="020B0604020202020204" pitchFamily="34" charset="0"/>
                  <a:buChar char="•"/>
                </a:pPr>
                <a:r>
                  <a:rPr kumimoji="1" lang="zh-CN" altLang="en-US" sz="1600" dirty="0"/>
                  <a:t>将代码运行结果直接拷贝回对话框</a:t>
                </a:r>
                <a:endParaRPr kumimoji="1" lang="en-US" altLang="zh-CN" sz="1600" dirty="0"/>
              </a:p>
              <a:p>
                <a:pPr marL="285750" indent="-285750">
                  <a:buFont typeface="Arial" panose="020B0604020202020204" pitchFamily="34" charset="0"/>
                  <a:buChar char="•"/>
                </a:pPr>
                <a:endParaRPr kumimoji="1" lang="en-US" altLang="zh-CN" sz="1600" dirty="0"/>
              </a:p>
              <a:p>
                <a:r>
                  <a:rPr kumimoji="1" lang="en-US" altLang="zh-CN" sz="1600" b="1" dirty="0"/>
                  <a:t>GPT-4</a:t>
                </a:r>
                <a:r>
                  <a:rPr kumimoji="1" lang="zh-CN" altLang="en-US" sz="1600" b="1" dirty="0"/>
                  <a:t>回答：</a:t>
                </a:r>
                <a:endParaRPr kumimoji="1" lang="en-US" altLang="zh-CN" sz="1600" b="1" dirty="0"/>
              </a:p>
              <a:p>
                <a:pPr marL="285750" indent="-285750">
                  <a:buFont typeface="Arial" panose="020B0604020202020204" pitchFamily="34" charset="0"/>
                  <a:buChar char="•"/>
                </a:pPr>
                <a:r>
                  <a:rPr kumimoji="1" lang="zh-CN" altLang="en-US" sz="1600" dirty="0"/>
                  <a:t>解读了模型结果，获得以下数学模型（</a:t>
                </a:r>
                <a:r>
                  <a:rPr kumimoji="1" lang="en-US" altLang="zh-CN" sz="1600" dirty="0"/>
                  <a:t>R</a:t>
                </a:r>
                <a:r>
                  <a:rPr kumimoji="1" lang="en-US" altLang="zh-CN" sz="1600" baseline="30000" dirty="0"/>
                  <a:t>2</a:t>
                </a:r>
                <a:r>
                  <a:rPr kumimoji="1" lang="zh-CN" altLang="en-US" sz="1600" dirty="0"/>
                  <a:t> </a:t>
                </a:r>
                <a:r>
                  <a:rPr kumimoji="1" lang="en-US" altLang="zh-CN" sz="1600" dirty="0"/>
                  <a:t>=</a:t>
                </a:r>
                <a:r>
                  <a:rPr kumimoji="1" lang="zh-CN" altLang="en-US" sz="1600" dirty="0"/>
                  <a:t> </a:t>
                </a:r>
                <a:r>
                  <a:rPr kumimoji="1" lang="en-US" altLang="zh-CN" sz="1600" dirty="0"/>
                  <a:t>0.96</a:t>
                </a:r>
                <a:r>
                  <a:rPr kumimoji="1" lang="zh-CN" altLang="en-US" sz="1600" dirty="0"/>
                  <a:t>）：</a:t>
                </a:r>
                <a:endParaRPr kumimoji="1" lang="en-US" altLang="zh-CN" sz="1600" dirty="0"/>
              </a:p>
              <a:p>
                <a:pPr marL="285750" indent="-285750">
                  <a:buFont typeface="Arial" panose="020B0604020202020204" pitchFamily="34" charset="0"/>
                  <a:buChar char="•"/>
                </a:pPr>
                <a14:m>
                  <m:oMath xmlns:m="http://schemas.openxmlformats.org/officeDocument/2006/math">
                    <m:r>
                      <m:rPr>
                        <m:nor/>
                      </m:rPr>
                      <a:rPr lang="en-US" altLang="zh-CN" sz="1600" dirty="0" smtClean="0">
                        <a:latin typeface="Cambria Math" panose="02040503050406030204" pitchFamily="18" charset="0"/>
                      </a:rPr>
                      <m:t>MD</m:t>
                    </m:r>
                    <m:r>
                      <m:rPr>
                        <m:nor/>
                      </m:rPr>
                      <a:rPr lang="en-US" altLang="zh-CN" sz="1600" dirty="0" smtClean="0">
                        <a:latin typeface="Cambria Math" panose="02040503050406030204" pitchFamily="18" charset="0"/>
                      </a:rPr>
                      <m:t> = 0.5640 − 0.4233 ∗ </m:t>
                    </m:r>
                    <m:r>
                      <m:rPr>
                        <m:nor/>
                      </m:rPr>
                      <a:rPr lang="en-US" altLang="zh-CN" sz="1600" dirty="0" smtClean="0">
                        <a:latin typeface="Cambria Math" panose="02040503050406030204" pitchFamily="18" charset="0"/>
                      </a:rPr>
                      <m:t>GC</m:t>
                    </m:r>
                    <m:r>
                      <m:rPr>
                        <m:nor/>
                      </m:rPr>
                      <a:rPr lang="en-US" altLang="zh-CN" sz="1600" dirty="0" smtClean="0">
                        <a:latin typeface="Cambria Math" panose="02040503050406030204" pitchFamily="18" charset="0"/>
                      </a:rPr>
                      <m:t> + 0.0247 ∗ </m:t>
                    </m:r>
                    <m:r>
                      <m:rPr>
                        <m:nor/>
                      </m:rPr>
                      <a:rPr lang="en-US" altLang="zh-CN" sz="1600" dirty="0" smtClean="0">
                        <a:latin typeface="Cambria Math" panose="02040503050406030204" pitchFamily="18" charset="0"/>
                      </a:rPr>
                      <m:t>V</m:t>
                    </m:r>
                  </m:oMath>
                </a14:m>
                <a:endParaRPr kumimoji="1" lang="en-US" altLang="zh-CN" sz="1600" dirty="0"/>
              </a:p>
            </p:txBody>
          </p:sp>
        </mc:Choice>
        <mc:Fallback xmlns="">
          <p:sp>
            <p:nvSpPr>
              <p:cNvPr id="7" name="文本框 6">
                <a:extLst>
                  <a:ext uri="{FF2B5EF4-FFF2-40B4-BE49-F238E27FC236}">
                    <a16:creationId xmlns:a16="http://schemas.microsoft.com/office/drawing/2014/main" id="{A17B6046-099A-DE94-C420-5790E87FD3C1}"/>
                  </a:ext>
                </a:extLst>
              </p:cNvPr>
              <p:cNvSpPr txBox="1">
                <a:spLocks noRot="1" noChangeAspect="1" noMove="1" noResize="1" noEditPoints="1" noAdjustHandles="1" noChangeArrowheads="1" noChangeShapeType="1" noTextEdit="1"/>
              </p:cNvSpPr>
              <p:nvPr/>
            </p:nvSpPr>
            <p:spPr>
              <a:xfrm>
                <a:off x="9222301" y="1052513"/>
                <a:ext cx="2969699" cy="5503558"/>
              </a:xfrm>
              <a:prstGeom prst="rect">
                <a:avLst/>
              </a:prstGeom>
              <a:blipFill>
                <a:blip r:embed="rId2"/>
                <a:stretch>
                  <a:fillRect l="-1277" t="-462" b="-231"/>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38B7E5A1-23E2-FC8D-10E0-E1B0768A788A}"/>
              </a:ext>
            </a:extLst>
          </p:cNvPr>
          <p:cNvGrpSpPr/>
          <p:nvPr/>
        </p:nvGrpSpPr>
        <p:grpSpPr>
          <a:xfrm>
            <a:off x="83246" y="1052513"/>
            <a:ext cx="9139055" cy="5400000"/>
            <a:chOff x="96032" y="562709"/>
            <a:chExt cx="9139055" cy="5400000"/>
          </a:xfrm>
        </p:grpSpPr>
        <p:pic>
          <p:nvPicPr>
            <p:cNvPr id="10" name="图片 9" descr="表格&#10;&#10;描述已自动生成">
              <a:extLst>
                <a:ext uri="{FF2B5EF4-FFF2-40B4-BE49-F238E27FC236}">
                  <a16:creationId xmlns:a16="http://schemas.microsoft.com/office/drawing/2014/main" id="{F13B527B-B7BC-2EBC-D6D4-B8A2D0789A45}"/>
                </a:ext>
              </a:extLst>
            </p:cNvPr>
            <p:cNvPicPr>
              <a:picLocks noChangeAspect="1"/>
            </p:cNvPicPr>
            <p:nvPr/>
          </p:nvPicPr>
          <p:blipFill>
            <a:blip r:embed="rId3"/>
            <a:stretch>
              <a:fillRect/>
            </a:stretch>
          </p:blipFill>
          <p:spPr>
            <a:xfrm>
              <a:off x="2352925" y="562709"/>
              <a:ext cx="4241783" cy="5400000"/>
            </a:xfrm>
            <a:prstGeom prst="rect">
              <a:avLst/>
            </a:prstGeom>
          </p:spPr>
        </p:pic>
        <p:pic>
          <p:nvPicPr>
            <p:cNvPr id="12" name="图片 11" descr="图形用户界面, 文本, 应用程序&#10;&#10;描述已自动生成">
              <a:extLst>
                <a:ext uri="{FF2B5EF4-FFF2-40B4-BE49-F238E27FC236}">
                  <a16:creationId xmlns:a16="http://schemas.microsoft.com/office/drawing/2014/main" id="{B7F22026-9803-032A-E834-7F74B61F944D}"/>
                </a:ext>
              </a:extLst>
            </p:cNvPr>
            <p:cNvPicPr>
              <a:picLocks noChangeAspect="1"/>
            </p:cNvPicPr>
            <p:nvPr/>
          </p:nvPicPr>
          <p:blipFill>
            <a:blip r:embed="rId4"/>
            <a:stretch>
              <a:fillRect/>
            </a:stretch>
          </p:blipFill>
          <p:spPr>
            <a:xfrm>
              <a:off x="96032" y="562709"/>
              <a:ext cx="2256893" cy="5400000"/>
            </a:xfrm>
            <a:prstGeom prst="rect">
              <a:avLst/>
            </a:prstGeom>
          </p:spPr>
        </p:pic>
        <p:pic>
          <p:nvPicPr>
            <p:cNvPr id="14" name="图片 13" descr="文本&#10;&#10;描述已自动生成">
              <a:extLst>
                <a:ext uri="{FF2B5EF4-FFF2-40B4-BE49-F238E27FC236}">
                  <a16:creationId xmlns:a16="http://schemas.microsoft.com/office/drawing/2014/main" id="{02BBFD64-0F53-8F95-1490-7B689DC08474}"/>
                </a:ext>
              </a:extLst>
            </p:cNvPr>
            <p:cNvPicPr>
              <a:picLocks noChangeAspect="1"/>
            </p:cNvPicPr>
            <p:nvPr/>
          </p:nvPicPr>
          <p:blipFill>
            <a:blip r:embed="rId5"/>
            <a:stretch>
              <a:fillRect/>
            </a:stretch>
          </p:blipFill>
          <p:spPr>
            <a:xfrm>
              <a:off x="6594708" y="562709"/>
              <a:ext cx="2640379" cy="5400000"/>
            </a:xfrm>
            <a:prstGeom prst="rect">
              <a:avLst/>
            </a:prstGeom>
          </p:spPr>
        </p:pic>
      </p:grpSp>
    </p:spTree>
    <p:extLst>
      <p:ext uri="{BB962C8B-B14F-4D97-AF65-F5344CB8AC3E}">
        <p14:creationId xmlns:p14="http://schemas.microsoft.com/office/powerpoint/2010/main" val="2185784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4CA2773-FC03-3C51-263D-BFD19EF78948}"/>
              </a:ext>
            </a:extLst>
          </p:cNvPr>
          <p:cNvSpPr>
            <a:spLocks noGrp="1"/>
          </p:cNvSpPr>
          <p:nvPr>
            <p:ph type="title"/>
          </p:nvPr>
        </p:nvSpPr>
        <p:spPr/>
        <p:txBody>
          <a:bodyPr>
            <a:normAutofit fontScale="90000"/>
          </a:bodyPr>
          <a:lstStyle/>
          <a:p>
            <a:r>
              <a:rPr lang="zh-CN" altLang="en-US" dirty="0"/>
              <a:t>站在</a:t>
            </a:r>
            <a:r>
              <a:rPr lang="en-US" altLang="zh-CN" dirty="0"/>
              <a:t>AI</a:t>
            </a:r>
            <a:r>
              <a:rPr lang="zh-CN" altLang="en-US" dirty="0"/>
              <a:t>的肩膀上艺术创作</a:t>
            </a:r>
            <a:br>
              <a:rPr lang="en-US" altLang="zh-CN" dirty="0"/>
            </a:br>
            <a:r>
              <a:rPr lang="en-US" altLang="zh-CN" dirty="0"/>
              <a:t>AI</a:t>
            </a:r>
            <a:r>
              <a:rPr lang="zh-CN" altLang="en-US" dirty="0"/>
              <a:t>生成作品获科罗拉多州博览会美术比赛大奖</a:t>
            </a:r>
          </a:p>
        </p:txBody>
      </p:sp>
      <p:sp>
        <p:nvSpPr>
          <p:cNvPr id="3" name="日期占位符 2">
            <a:extLst>
              <a:ext uri="{FF2B5EF4-FFF2-40B4-BE49-F238E27FC236}">
                <a16:creationId xmlns:a16="http://schemas.microsoft.com/office/drawing/2014/main" id="{FD88231A-9985-2D8B-2935-BA99DAB9BC2A}"/>
              </a:ext>
            </a:extLst>
          </p:cNvPr>
          <p:cNvSpPr>
            <a:spLocks noGrp="1"/>
          </p:cNvSpPr>
          <p:nvPr>
            <p:ph type="dt" sz="half" idx="10"/>
          </p:nvPr>
        </p:nvSpPr>
        <p:spPr/>
        <p:txBody>
          <a:bodyPr/>
          <a:lstStyle/>
          <a:p>
            <a:fld id="{60AB5881-F377-D349-885C-1F3A9F8CEAA0}"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4F79FA81-AFAB-9F70-B465-FC8979AFDDC3}"/>
              </a:ext>
            </a:extLst>
          </p:cNvPr>
          <p:cNvSpPr>
            <a:spLocks noGrp="1"/>
          </p:cNvSpPr>
          <p:nvPr>
            <p:ph type="sldNum" sz="quarter" idx="12"/>
          </p:nvPr>
        </p:nvSpPr>
        <p:spPr/>
        <p:txBody>
          <a:bodyPr/>
          <a:lstStyle/>
          <a:p>
            <a:fld id="{A4911521-5835-3843-8C40-A05C163B5C5F}" type="slidenum">
              <a:rPr lang="en-CN" smtClean="0"/>
              <a:pPr/>
              <a:t>2</a:t>
            </a:fld>
            <a:endParaRPr lang="en-CN" dirty="0"/>
          </a:p>
        </p:txBody>
      </p:sp>
      <p:sp>
        <p:nvSpPr>
          <p:cNvPr id="5" name="页脚占位符 4">
            <a:extLst>
              <a:ext uri="{FF2B5EF4-FFF2-40B4-BE49-F238E27FC236}">
                <a16:creationId xmlns:a16="http://schemas.microsoft.com/office/drawing/2014/main" id="{0312F239-68D3-C965-256B-39E4B96C15C2}"/>
              </a:ext>
            </a:extLst>
          </p:cNvPr>
          <p:cNvSpPr>
            <a:spLocks noGrp="1"/>
          </p:cNvSpPr>
          <p:nvPr>
            <p:ph type="ftr" sz="quarter" idx="11"/>
          </p:nvPr>
        </p:nvSpPr>
        <p:spPr/>
        <p:txBody>
          <a:bodyPr/>
          <a:lstStyle/>
          <a:p>
            <a:r>
              <a:rPr lang="zh-CN" altLang="en-US"/>
              <a:t>杨子杰</a:t>
            </a:r>
            <a:endParaRPr lang="en-CN"/>
          </a:p>
        </p:txBody>
      </p:sp>
      <p:sp>
        <p:nvSpPr>
          <p:cNvPr id="9" name="内容占位符 8">
            <a:extLst>
              <a:ext uri="{FF2B5EF4-FFF2-40B4-BE49-F238E27FC236}">
                <a16:creationId xmlns:a16="http://schemas.microsoft.com/office/drawing/2014/main" id="{1B959414-97F4-0320-6C27-E8422CE339BE}"/>
              </a:ext>
            </a:extLst>
          </p:cNvPr>
          <p:cNvSpPr>
            <a:spLocks noGrp="1"/>
          </p:cNvSpPr>
          <p:nvPr>
            <p:ph sz="quarter" idx="13"/>
          </p:nvPr>
        </p:nvSpPr>
        <p:spPr/>
        <p:txBody>
          <a:bodyPr/>
          <a:lstStyle/>
          <a:p>
            <a:r>
              <a:rPr lang="en-US" altLang="zh-CN" sz="1800" dirty="0" err="1"/>
              <a:t>Roose</a:t>
            </a:r>
            <a:r>
              <a:rPr lang="en-US" altLang="zh-CN" sz="1800" dirty="0"/>
              <a:t>, K. An AI-Generated Picture Won an Art Prize. </a:t>
            </a:r>
            <a:r>
              <a:rPr lang="en-US" altLang="zh-CN" sz="1800" dirty="0">
                <a:solidFill>
                  <a:srgbClr val="FF0000"/>
                </a:solidFill>
              </a:rPr>
              <a:t>Artists Aren't Happy. </a:t>
            </a:r>
            <a:r>
              <a:rPr lang="en-US" altLang="zh-CN" sz="1800" i="1" dirty="0"/>
              <a:t>The New York Times</a:t>
            </a:r>
            <a:r>
              <a:rPr lang="en-US" altLang="zh-CN" sz="1800" dirty="0"/>
              <a:t>, 2022.</a:t>
            </a:r>
          </a:p>
        </p:txBody>
      </p:sp>
      <p:pic>
        <p:nvPicPr>
          <p:cNvPr id="2050" name="Picture 2" descr="Jason Allen’s A.I.-generated work, “Théâtre D’opéra Spatial,” took first place in the digital category at the Colorado State Fair.">
            <a:extLst>
              <a:ext uri="{FF2B5EF4-FFF2-40B4-BE49-F238E27FC236}">
                <a16:creationId xmlns:a16="http://schemas.microsoft.com/office/drawing/2014/main" id="{BF0CEE7B-0244-0704-7601-99A1CC027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640" y="1043801"/>
            <a:ext cx="7550720" cy="50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849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463C-3D17-0A26-D15B-39830E8C7ED0}"/>
              </a:ext>
            </a:extLst>
          </p:cNvPr>
          <p:cNvSpPr>
            <a:spLocks noGrp="1"/>
          </p:cNvSpPr>
          <p:nvPr>
            <p:ph type="title"/>
          </p:nvPr>
        </p:nvSpPr>
        <p:spPr/>
        <p:txBody>
          <a:bodyPr>
            <a:normAutofit fontScale="90000"/>
          </a:bodyPr>
          <a:lstStyle/>
          <a:p>
            <a:r>
              <a:rPr lang="zh-CN" altLang="en-US" sz="3200" dirty="0"/>
              <a:t>生物学闭环科学测试研究：</a:t>
            </a:r>
            <a:br>
              <a:rPr lang="en-US" altLang="zh-CN" sz="3200" dirty="0"/>
            </a:br>
            <a:r>
              <a:rPr kumimoji="1" lang="zh-CN" altLang="en-US" dirty="0"/>
              <a:t>在真实的实验条件下，</a:t>
            </a:r>
            <a:r>
              <a:rPr kumimoji="1" lang="en-US" altLang="zh-CN" dirty="0"/>
              <a:t>AI</a:t>
            </a:r>
            <a:r>
              <a:rPr kumimoji="1" lang="zh-CN" altLang="en-US" dirty="0"/>
              <a:t>主脑根据</a:t>
            </a:r>
            <a:r>
              <a:rPr lang="zh-CN" altLang="en-US" sz="3200" b="1" dirty="0"/>
              <a:t>真实的实验结果</a:t>
            </a:r>
            <a:r>
              <a:rPr kumimoji="1" lang="zh-CN" altLang="en-US" dirty="0"/>
              <a:t>获得了真实的科研结论</a:t>
            </a:r>
          </a:p>
        </p:txBody>
      </p:sp>
      <p:sp>
        <p:nvSpPr>
          <p:cNvPr id="3" name="日期占位符 2">
            <a:extLst>
              <a:ext uri="{FF2B5EF4-FFF2-40B4-BE49-F238E27FC236}">
                <a16:creationId xmlns:a16="http://schemas.microsoft.com/office/drawing/2014/main" id="{4F2597ED-894B-C99E-FC83-89CB44B43549}"/>
              </a:ext>
            </a:extLst>
          </p:cNvPr>
          <p:cNvSpPr>
            <a:spLocks noGrp="1"/>
          </p:cNvSpPr>
          <p:nvPr>
            <p:ph type="dt" sz="half" idx="10"/>
          </p:nvPr>
        </p:nvSpPr>
        <p:spPr/>
        <p:txBody>
          <a:bodyPr/>
          <a:lstStyle/>
          <a:p>
            <a:fld id="{5D16562E-F554-DF43-9AB2-142C96BD1D6C}"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8E9ECD6E-4CD5-E0E4-E088-4C3DB07D3088}"/>
              </a:ext>
            </a:extLst>
          </p:cNvPr>
          <p:cNvSpPr>
            <a:spLocks noGrp="1"/>
          </p:cNvSpPr>
          <p:nvPr>
            <p:ph type="sldNum" sz="quarter" idx="12"/>
          </p:nvPr>
        </p:nvSpPr>
        <p:spPr/>
        <p:txBody>
          <a:bodyPr/>
          <a:lstStyle/>
          <a:p>
            <a:fld id="{A4911521-5835-3843-8C40-A05C163B5C5F}" type="slidenum">
              <a:rPr lang="en-CN" smtClean="0"/>
              <a:pPr/>
              <a:t>20</a:t>
            </a:fld>
            <a:endParaRPr lang="en-CN" dirty="0"/>
          </a:p>
        </p:txBody>
      </p:sp>
      <p:sp>
        <p:nvSpPr>
          <p:cNvPr id="5" name="页脚占位符 4">
            <a:extLst>
              <a:ext uri="{FF2B5EF4-FFF2-40B4-BE49-F238E27FC236}">
                <a16:creationId xmlns:a16="http://schemas.microsoft.com/office/drawing/2014/main" id="{AAD1C219-E447-696D-2213-8FF12ED9CD95}"/>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9A5EC46F-DCA0-CB4B-F1AC-347CC32D1DDD}"/>
              </a:ext>
            </a:extLst>
          </p:cNvPr>
          <p:cNvSpPr>
            <a:spLocks noGrp="1"/>
          </p:cNvSpPr>
          <p:nvPr>
            <p:ph sz="quarter" idx="13"/>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00D355D5-868A-1A40-0ECA-1F99B18BBBAD}"/>
                  </a:ext>
                </a:extLst>
              </p:cNvPr>
              <p:cNvSpPr txBox="1">
                <a:spLocks/>
              </p:cNvSpPr>
              <p:nvPr/>
            </p:nvSpPr>
            <p:spPr>
              <a:xfrm>
                <a:off x="3831082" y="1073430"/>
                <a:ext cx="8190037" cy="5172416"/>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100000"/>
                  </a:lnSpc>
                  <a:spcBef>
                    <a:spcPts val="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5000"/>
                  </a:lnSpc>
                  <a:buFont typeface="+mj-lt"/>
                  <a:buAutoNum type="arabicPeriod"/>
                </a:pPr>
                <a:r>
                  <a:rPr kumimoji="1" lang="zh-CN" altLang="en-US" sz="1600" b="1" dirty="0"/>
                  <a:t>目标：</a:t>
                </a:r>
                <a:r>
                  <a:rPr kumimoji="1" lang="zh-CN" altLang="en-US" sz="1600" dirty="0"/>
                  <a:t>探究影响</a:t>
                </a:r>
                <a:r>
                  <a:rPr kumimoji="1" lang="en-US" altLang="zh-CN" sz="1600" dirty="0"/>
                  <a:t>DNA</a:t>
                </a:r>
                <a:r>
                  <a:rPr kumimoji="1" lang="zh-CN" altLang="en-US" sz="1600" dirty="0"/>
                  <a:t>片段在凝胶电泳中迁移距离的影响因素</a:t>
                </a:r>
              </a:p>
              <a:p>
                <a:pPr marL="342900" indent="-342900">
                  <a:lnSpc>
                    <a:spcPct val="125000"/>
                  </a:lnSpc>
                  <a:buFont typeface="+mj-lt"/>
                  <a:buAutoNum type="arabicPeriod"/>
                </a:pPr>
                <a:r>
                  <a:rPr kumimoji="1" lang="zh-CN" altLang="en-US" sz="1600" b="1" dirty="0"/>
                  <a:t>假设：</a:t>
                </a:r>
                <a:r>
                  <a:rPr kumimoji="1" lang="zh-CN" altLang="en-US" sz="1600" dirty="0"/>
                  <a:t>假设</a:t>
                </a:r>
                <a:r>
                  <a:rPr kumimoji="1" lang="zh-CN" altLang="en-US" sz="1600" b="1" dirty="0"/>
                  <a:t>凝胶浓度</a:t>
                </a:r>
                <a:r>
                  <a:rPr kumimoji="1" lang="zh-CN" altLang="en-US" sz="1600" dirty="0"/>
                  <a:t>和</a:t>
                </a:r>
                <a:r>
                  <a:rPr kumimoji="1" lang="zh-CN" altLang="en-US" sz="1600" b="1" dirty="0"/>
                  <a:t>电压</a:t>
                </a:r>
                <a:r>
                  <a:rPr kumimoji="1" lang="zh-CN" altLang="en-US" sz="1600" dirty="0"/>
                  <a:t>都会显著影响</a:t>
                </a:r>
                <a:r>
                  <a:rPr kumimoji="1" lang="en-US" altLang="zh-CN" sz="1600" dirty="0"/>
                  <a:t>DNA</a:t>
                </a:r>
                <a:r>
                  <a:rPr kumimoji="1" lang="zh-CN" altLang="en-US" sz="1600" dirty="0"/>
                  <a:t>片段的</a:t>
                </a:r>
                <a:r>
                  <a:rPr kumimoji="1" lang="zh-CN" altLang="en-US" sz="1600" b="1" dirty="0"/>
                  <a:t>迁移距离</a:t>
                </a:r>
                <a:endParaRPr kumimoji="1" lang="zh-CN" altLang="en-US" sz="1600" dirty="0"/>
              </a:p>
              <a:p>
                <a:pPr marL="342900" indent="-342900">
                  <a:lnSpc>
                    <a:spcPct val="125000"/>
                  </a:lnSpc>
                  <a:buFont typeface="+mj-lt"/>
                  <a:buAutoNum type="arabicPeriod"/>
                </a:pPr>
                <a:r>
                  <a:rPr kumimoji="1" lang="zh-CN" altLang="en-US" sz="1600" b="1" dirty="0"/>
                  <a:t>实验设计：</a:t>
                </a:r>
                <a:r>
                  <a:rPr kumimoji="1" lang="en-US" altLang="zh-CN" sz="1600" dirty="0"/>
                  <a:t>2x3</a:t>
                </a:r>
                <a:r>
                  <a:rPr kumimoji="1" lang="zh-CN" altLang="en-US" sz="1600" dirty="0"/>
                  <a:t>的因子设计。两个因素：凝胶浓度（</a:t>
                </a:r>
                <a:r>
                  <a:rPr kumimoji="1" lang="en-US" altLang="zh-CN" sz="1600" dirty="0"/>
                  <a:t>1.0%</a:t>
                </a:r>
                <a:r>
                  <a:rPr kumimoji="1" lang="zh-CN" altLang="en-US" sz="1600" dirty="0"/>
                  <a:t>，</a:t>
                </a:r>
                <a:r>
                  <a:rPr kumimoji="1" lang="en-US" altLang="zh-CN" sz="1600" dirty="0"/>
                  <a:t>1.5%</a:t>
                </a:r>
                <a:r>
                  <a:rPr kumimoji="1" lang="zh-CN" altLang="en-US" sz="1600" dirty="0"/>
                  <a:t>，和</a:t>
                </a:r>
                <a:r>
                  <a:rPr kumimoji="1" lang="en-US" altLang="zh-CN" sz="1600" dirty="0"/>
                  <a:t>2.0%</a:t>
                </a:r>
                <a:r>
                  <a:rPr kumimoji="1" lang="zh-CN" altLang="en-US" sz="1600" dirty="0"/>
                  <a:t>）和电压（</a:t>
                </a:r>
                <a:r>
                  <a:rPr kumimoji="1" lang="en-US" altLang="zh-CN" sz="1600" dirty="0"/>
                  <a:t>50V</a:t>
                </a:r>
                <a:r>
                  <a:rPr kumimoji="1" lang="zh-CN" altLang="en-US" sz="1600" dirty="0"/>
                  <a:t>，</a:t>
                </a:r>
                <a:r>
                  <a:rPr kumimoji="1" lang="en-US" altLang="zh-CN" sz="1600" dirty="0"/>
                  <a:t>75V</a:t>
                </a:r>
                <a:r>
                  <a:rPr kumimoji="1" lang="zh-CN" altLang="en-US" sz="1600" dirty="0"/>
                  <a:t>，和</a:t>
                </a:r>
                <a:r>
                  <a:rPr kumimoji="1" lang="en-US" altLang="zh-CN" sz="1600" dirty="0"/>
                  <a:t>100V</a:t>
                </a:r>
                <a:r>
                  <a:rPr kumimoji="1" lang="zh-CN" altLang="en-US" sz="1600" dirty="0"/>
                  <a:t>）。</a:t>
                </a:r>
                <a:r>
                  <a:rPr kumimoji="1" lang="zh-CN" altLang="en-US" sz="1600" u="sng" dirty="0"/>
                  <a:t>对每一组凝胶浓度和电压的组合，</a:t>
                </a:r>
                <a:r>
                  <a:rPr kumimoji="1" lang="en-US" altLang="zh-CN" sz="1600" u="sng" dirty="0"/>
                  <a:t>DNA</a:t>
                </a:r>
                <a:r>
                  <a:rPr kumimoji="1" lang="zh-CN" altLang="en-US" sz="1600" u="sng" dirty="0"/>
                  <a:t>样本都进行了三次重复，每个凝胶的第一个通道中都包含了</a:t>
                </a:r>
                <a:r>
                  <a:rPr kumimoji="1" lang="en-US" altLang="zh-CN" sz="1600" u="sng" dirty="0"/>
                  <a:t>DNA</a:t>
                </a:r>
                <a:r>
                  <a:rPr lang="zh-CN" altLang="en-US" sz="1600" u="sng" dirty="0">
                    <a:solidFill>
                      <a:srgbClr val="000000"/>
                    </a:solidFill>
                    <a:latin typeface="arial" panose="020B0604020202020204" pitchFamily="34" charset="0"/>
                  </a:rPr>
                  <a:t>梯状标志</a:t>
                </a:r>
                <a:r>
                  <a:rPr kumimoji="1" lang="zh-CN" altLang="en-US" sz="1600" u="sng" dirty="0"/>
                  <a:t>作为参考</a:t>
                </a:r>
              </a:p>
              <a:p>
                <a:pPr marL="342900" indent="-342900">
                  <a:lnSpc>
                    <a:spcPct val="125000"/>
                  </a:lnSpc>
                  <a:buFont typeface="+mj-lt"/>
                  <a:buAutoNum type="arabicPeriod"/>
                </a:pPr>
                <a:r>
                  <a:rPr kumimoji="1" lang="zh-CN" altLang="en-US" sz="1600" b="1" dirty="0"/>
                  <a:t>数据收集：</a:t>
                </a:r>
                <a:r>
                  <a:rPr kumimoji="1" lang="zh-CN" altLang="en-US" sz="1600" dirty="0"/>
                  <a:t>测量</a:t>
                </a:r>
                <a:r>
                  <a:rPr kumimoji="1" lang="en-US" altLang="zh-CN" sz="1600" dirty="0"/>
                  <a:t>DNA</a:t>
                </a:r>
                <a:r>
                  <a:rPr kumimoji="1" lang="zh-CN" altLang="en-US" sz="1600" dirty="0"/>
                  <a:t>片段的迁移距离</a:t>
                </a:r>
              </a:p>
              <a:p>
                <a:pPr marL="342900" indent="-342900">
                  <a:lnSpc>
                    <a:spcPct val="125000"/>
                  </a:lnSpc>
                  <a:buFont typeface="+mj-lt"/>
                  <a:buAutoNum type="arabicPeriod"/>
                </a:pPr>
                <a:r>
                  <a:rPr kumimoji="1" lang="zh-CN" altLang="en-US" sz="1600" b="1" dirty="0"/>
                  <a:t>统计分析：</a:t>
                </a:r>
                <a:r>
                  <a:rPr kumimoji="1" lang="zh-CN" altLang="en-US" sz="1600" dirty="0"/>
                  <a:t>双因素方差分析</a:t>
                </a:r>
                <a:endParaRPr kumimoji="1" lang="en-US" altLang="zh-CN" sz="1600" dirty="0"/>
              </a:p>
              <a:p>
                <a:pPr marL="342900" indent="-342900">
                  <a:lnSpc>
                    <a:spcPct val="125000"/>
                  </a:lnSpc>
                  <a:buFont typeface="+mj-lt"/>
                  <a:buAutoNum type="arabicPeriod"/>
                </a:pPr>
                <a:r>
                  <a:rPr kumimoji="1" lang="zh-CN" altLang="en-US" sz="1600" b="1" dirty="0"/>
                  <a:t>统计分析结果：</a:t>
                </a:r>
                <a:r>
                  <a:rPr kumimoji="1" lang="zh-CN" altLang="en-US" sz="1600" dirty="0"/>
                  <a:t>两个因素（凝胶浓度、电压）的主效应和交互效应都显著。</a:t>
                </a:r>
                <a:endParaRPr kumimoji="1" lang="en-US" altLang="zh-CN" sz="1600" dirty="0"/>
              </a:p>
              <a:p>
                <a:pPr marL="342900" indent="-342900">
                  <a:lnSpc>
                    <a:spcPct val="125000"/>
                  </a:lnSpc>
                  <a:buFont typeface="+mj-lt"/>
                  <a:buAutoNum type="arabicPeriod"/>
                </a:pPr>
                <a:r>
                  <a:rPr kumimoji="1" lang="zh-CN" altLang="en-US" sz="1600" b="1" dirty="0"/>
                  <a:t>建模分析：</a:t>
                </a:r>
                <a:r>
                  <a:rPr kumimoji="1" lang="zh-CN" altLang="en-US" sz="1600" dirty="0"/>
                  <a:t>进行多元线性回归分析。以建立凝胶浓度（</a:t>
                </a:r>
                <a:r>
                  <a:rPr kumimoji="1" lang="en-US" altLang="zh-CN" sz="1600" dirty="0"/>
                  <a:t>GC</a:t>
                </a:r>
                <a:r>
                  <a:rPr kumimoji="1" lang="zh-CN" altLang="en-US" sz="1600" dirty="0"/>
                  <a:t>）、电压（</a:t>
                </a:r>
                <a:r>
                  <a:rPr kumimoji="1" lang="en-US" altLang="zh-CN" sz="1600" dirty="0"/>
                  <a:t>V</a:t>
                </a:r>
                <a:r>
                  <a:rPr kumimoji="1" lang="zh-CN" altLang="en-US" sz="1600" dirty="0"/>
                  <a:t>）和迁移距离（</a:t>
                </a:r>
                <a:r>
                  <a:rPr kumimoji="1" lang="en-US" altLang="zh-CN" sz="1600" dirty="0"/>
                  <a:t>MD</a:t>
                </a:r>
                <a:r>
                  <a:rPr kumimoji="1" lang="zh-CN" altLang="en-US" sz="1600" dirty="0"/>
                  <a:t>）之间的关系模型</a:t>
                </a:r>
              </a:p>
              <a:p>
                <a:pPr marL="342900" indent="-342900">
                  <a:lnSpc>
                    <a:spcPct val="125000"/>
                  </a:lnSpc>
                  <a:buFont typeface="+mj-lt"/>
                  <a:buAutoNum type="arabicPeriod"/>
                </a:pPr>
                <a:r>
                  <a:rPr kumimoji="1" lang="zh-CN" altLang="en-US" sz="1600" b="1" dirty="0"/>
                  <a:t>建模分析结果：</a:t>
                </a:r>
                <a:endParaRPr kumimoji="1" lang="en-US" altLang="zh-CN" sz="1600" b="1" dirty="0"/>
              </a:p>
              <a:p>
                <a:pPr lvl="1"/>
                <a14:m>
                  <m:oMathPara xmlns:m="http://schemas.openxmlformats.org/officeDocument/2006/math">
                    <m:oMathParaPr>
                      <m:jc m:val="centerGroup"/>
                    </m:oMathParaPr>
                    <m:oMath xmlns:m="http://schemas.openxmlformats.org/officeDocument/2006/math">
                      <m:r>
                        <m:rPr>
                          <m:nor/>
                        </m:rPr>
                        <a:rPr lang="en-US" altLang="zh-CN" sz="1600" dirty="0">
                          <a:latin typeface="Cambria Math" panose="02040503050406030204" pitchFamily="18" charset="0"/>
                        </a:rPr>
                        <m:t>MD</m:t>
                      </m:r>
                      <m:r>
                        <m:rPr>
                          <m:nor/>
                        </m:rPr>
                        <a:rPr lang="en-US" altLang="zh-CN" sz="1600" dirty="0">
                          <a:latin typeface="Cambria Math" panose="02040503050406030204" pitchFamily="18" charset="0"/>
                        </a:rPr>
                        <m:t> = 0.5640 − 0.4233 ∗ </m:t>
                      </m:r>
                      <m:r>
                        <m:rPr>
                          <m:nor/>
                        </m:rPr>
                        <a:rPr lang="en-US" altLang="zh-CN" sz="1600" dirty="0">
                          <a:latin typeface="Cambria Math" panose="02040503050406030204" pitchFamily="18" charset="0"/>
                        </a:rPr>
                        <m:t>GC</m:t>
                      </m:r>
                      <m:r>
                        <m:rPr>
                          <m:nor/>
                        </m:rPr>
                        <a:rPr lang="en-US" altLang="zh-CN" sz="1600" dirty="0">
                          <a:latin typeface="Cambria Math" panose="02040503050406030204" pitchFamily="18" charset="0"/>
                        </a:rPr>
                        <m:t> + 0.0247 ∗ </m:t>
                      </m:r>
                      <m:r>
                        <m:rPr>
                          <m:nor/>
                        </m:rPr>
                        <a:rPr lang="en-US" altLang="zh-CN" sz="1600" dirty="0">
                          <a:latin typeface="Cambria Math" panose="02040503050406030204" pitchFamily="18" charset="0"/>
                        </a:rPr>
                        <m:t>V</m:t>
                      </m:r>
                    </m:oMath>
                  </m:oMathPara>
                </a14:m>
                <a:endParaRPr lang="en-US" altLang="zh-CN" sz="1600" dirty="0"/>
              </a:p>
              <a:p>
                <a:pPr marL="342900" indent="-342900">
                  <a:lnSpc>
                    <a:spcPct val="125000"/>
                  </a:lnSpc>
                  <a:buFont typeface="+mj-lt"/>
                  <a:buAutoNum type="arabicPeriod"/>
                </a:pPr>
                <a:r>
                  <a:rPr kumimoji="1" lang="zh-CN" altLang="en-US" sz="1600" b="1" dirty="0"/>
                  <a:t>结论：</a:t>
                </a:r>
                <a:endParaRPr kumimoji="1" lang="en-US" altLang="zh-CN" sz="1600" b="1" dirty="0"/>
              </a:p>
              <a:p>
                <a:pPr marL="800100" lvl="1" indent="-342900">
                  <a:lnSpc>
                    <a:spcPct val="125000"/>
                  </a:lnSpc>
                  <a:buFont typeface="Arial" panose="020B0604020202020204" pitchFamily="34" charset="0"/>
                  <a:buChar char="•"/>
                </a:pPr>
                <a:r>
                  <a:rPr kumimoji="1" lang="zh-CN" altLang="en-US" sz="1600" dirty="0"/>
                  <a:t>本研究验证了假设</a:t>
                </a:r>
                <a:endParaRPr kumimoji="1" lang="en-US" altLang="zh-CN" sz="1600" dirty="0"/>
              </a:p>
              <a:p>
                <a:pPr marL="800100" lvl="1" indent="-342900">
                  <a:lnSpc>
                    <a:spcPct val="125000"/>
                  </a:lnSpc>
                  <a:buFont typeface="Arial" panose="020B0604020202020204" pitchFamily="34" charset="0"/>
                  <a:buChar char="•"/>
                </a:pPr>
                <a:r>
                  <a:rPr kumimoji="1" lang="zh-CN" altLang="en-US" sz="1600" dirty="0"/>
                  <a:t>凝胶浓度和电压都显著影响了</a:t>
                </a:r>
                <a:r>
                  <a:rPr kumimoji="1" lang="en-US" altLang="zh-CN" sz="1600" dirty="0"/>
                  <a:t>DNA</a:t>
                </a:r>
                <a:r>
                  <a:rPr kumimoji="1" lang="zh-CN" altLang="en-US" sz="1600" dirty="0"/>
                  <a:t>片段的迁移距离，更高的凝胶浓度导致了更短的迁移距离，更高的电压导致了更长的迁移距离。交互效应表明一个因素的影响取决于另一个因素的水平。</a:t>
                </a:r>
                <a:endParaRPr kumimoji="1" lang="en-US" altLang="zh-CN" sz="1600" dirty="0"/>
              </a:p>
              <a:p>
                <a:pPr marL="800100" lvl="1" indent="-342900">
                  <a:lnSpc>
                    <a:spcPct val="125000"/>
                  </a:lnSpc>
                  <a:buFont typeface="Arial" panose="020B0604020202020204" pitchFamily="34" charset="0"/>
                  <a:buChar char="•"/>
                </a:pPr>
                <a:r>
                  <a:rPr kumimoji="1" lang="zh-CN" altLang="en-US" sz="1600" dirty="0"/>
                  <a:t>多元线性回归模型提供了凝胶浓度、电压和迁移距离之间关系的近似表达。</a:t>
                </a:r>
                <a:endParaRPr kumimoji="1" lang="en-US" altLang="zh-CN" sz="1600" dirty="0"/>
              </a:p>
            </p:txBody>
          </p:sp>
        </mc:Choice>
        <mc:Fallback xmlns="">
          <p:sp>
            <p:nvSpPr>
              <p:cNvPr id="9" name="内容占位符 5">
                <a:extLst>
                  <a:ext uri="{FF2B5EF4-FFF2-40B4-BE49-F238E27FC236}">
                    <a16:creationId xmlns:a16="http://schemas.microsoft.com/office/drawing/2014/main" id="{00D355D5-868A-1A40-0ECA-1F99B18BBBAD}"/>
                  </a:ext>
                </a:extLst>
              </p:cNvPr>
              <p:cNvSpPr txBox="1">
                <a:spLocks noRot="1" noChangeAspect="1" noMove="1" noResize="1" noEditPoints="1" noAdjustHandles="1" noChangeArrowheads="1" noChangeShapeType="1" noTextEdit="1"/>
              </p:cNvSpPr>
              <p:nvPr/>
            </p:nvSpPr>
            <p:spPr>
              <a:xfrm>
                <a:off x="3831082" y="1073430"/>
                <a:ext cx="8190037" cy="5172416"/>
              </a:xfrm>
              <a:prstGeom prst="rect">
                <a:avLst/>
              </a:prstGeom>
              <a:blipFill>
                <a:blip r:embed="rId2"/>
                <a:stretch>
                  <a:fillRect l="-464" r="-1703" b="-1222"/>
                </a:stretch>
              </a:blipFill>
            </p:spPr>
            <p:txBody>
              <a:bodyPr/>
              <a:lstStyle/>
              <a:p>
                <a:r>
                  <a:rPr lang="zh-CN" altLang="en-US">
                    <a:noFill/>
                  </a:rPr>
                  <a:t> </a:t>
                </a:r>
              </a:p>
            </p:txBody>
          </p:sp>
        </mc:Fallback>
      </mc:AlternateContent>
      <p:pic>
        <p:nvPicPr>
          <p:cNvPr id="10" name="图片 9" descr="文本, 信件&#10;&#10;描述已自动生成">
            <a:extLst>
              <a:ext uri="{FF2B5EF4-FFF2-40B4-BE49-F238E27FC236}">
                <a16:creationId xmlns:a16="http://schemas.microsoft.com/office/drawing/2014/main" id="{8B02AC03-1238-A625-0CD1-C33A72A30A09}"/>
              </a:ext>
            </a:extLst>
          </p:cNvPr>
          <p:cNvPicPr>
            <a:picLocks noChangeAspect="1"/>
          </p:cNvPicPr>
          <p:nvPr/>
        </p:nvPicPr>
        <p:blipFill>
          <a:blip r:embed="rId3"/>
          <a:stretch>
            <a:fillRect/>
          </a:stretch>
        </p:blipFill>
        <p:spPr>
          <a:xfrm>
            <a:off x="170881" y="1052513"/>
            <a:ext cx="3489320" cy="5400000"/>
          </a:xfrm>
          <a:prstGeom prst="rect">
            <a:avLst/>
          </a:prstGeom>
        </p:spPr>
      </p:pic>
    </p:spTree>
    <p:extLst>
      <p:ext uri="{BB962C8B-B14F-4D97-AF65-F5344CB8AC3E}">
        <p14:creationId xmlns:p14="http://schemas.microsoft.com/office/powerpoint/2010/main" val="2595711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975F7-D872-FA2E-9193-1B410DA15D8A}"/>
              </a:ext>
            </a:extLst>
          </p:cNvPr>
          <p:cNvSpPr>
            <a:spLocks noGrp="1"/>
          </p:cNvSpPr>
          <p:nvPr>
            <p:ph type="title"/>
          </p:nvPr>
        </p:nvSpPr>
        <p:spPr/>
        <p:txBody>
          <a:bodyPr>
            <a:normAutofit fontScale="90000"/>
          </a:bodyPr>
          <a:lstStyle/>
          <a:p>
            <a:r>
              <a:rPr lang="zh-CN" altLang="en-US" sz="3200" dirty="0"/>
              <a:t>生物学闭环科学测试研究：</a:t>
            </a:r>
            <a:br>
              <a:rPr lang="en-US" altLang="zh-CN" sz="3200" dirty="0"/>
            </a:br>
            <a:r>
              <a:rPr lang="zh-CN" altLang="en-US" sz="3200" dirty="0"/>
              <a:t>总结</a:t>
            </a:r>
            <a:endParaRPr kumimoji="1" lang="zh-CN" altLang="en-US" dirty="0"/>
          </a:p>
        </p:txBody>
      </p:sp>
      <p:sp>
        <p:nvSpPr>
          <p:cNvPr id="3" name="日期占位符 2">
            <a:extLst>
              <a:ext uri="{FF2B5EF4-FFF2-40B4-BE49-F238E27FC236}">
                <a16:creationId xmlns:a16="http://schemas.microsoft.com/office/drawing/2014/main" id="{F4597B78-6997-BF48-E39D-A65D41C96B11}"/>
              </a:ext>
            </a:extLst>
          </p:cNvPr>
          <p:cNvSpPr>
            <a:spLocks noGrp="1"/>
          </p:cNvSpPr>
          <p:nvPr>
            <p:ph type="dt" sz="half" idx="10"/>
          </p:nvPr>
        </p:nvSpPr>
        <p:spPr/>
        <p:txBody>
          <a:bodyPr/>
          <a:lstStyle/>
          <a:p>
            <a:fld id="{2C7D809B-CA51-A048-B10C-9C1572EA2493}"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51C39ED9-F402-44D4-CF40-233728CE8EEE}"/>
              </a:ext>
            </a:extLst>
          </p:cNvPr>
          <p:cNvSpPr>
            <a:spLocks noGrp="1"/>
          </p:cNvSpPr>
          <p:nvPr>
            <p:ph type="sldNum" sz="quarter" idx="12"/>
          </p:nvPr>
        </p:nvSpPr>
        <p:spPr/>
        <p:txBody>
          <a:bodyPr/>
          <a:lstStyle/>
          <a:p>
            <a:fld id="{A4911521-5835-3843-8C40-A05C163B5C5F}" type="slidenum">
              <a:rPr lang="en-CN" smtClean="0"/>
              <a:pPr/>
              <a:t>21</a:t>
            </a:fld>
            <a:endParaRPr lang="en-CN" dirty="0"/>
          </a:p>
        </p:txBody>
      </p:sp>
      <p:sp>
        <p:nvSpPr>
          <p:cNvPr id="5" name="页脚占位符 4">
            <a:extLst>
              <a:ext uri="{FF2B5EF4-FFF2-40B4-BE49-F238E27FC236}">
                <a16:creationId xmlns:a16="http://schemas.microsoft.com/office/drawing/2014/main" id="{5CE19A76-1141-1B8B-D7AA-0B89BF02C8DA}"/>
              </a:ext>
            </a:extLst>
          </p:cNvPr>
          <p:cNvSpPr>
            <a:spLocks noGrp="1"/>
          </p:cNvSpPr>
          <p:nvPr>
            <p:ph type="ftr" sz="quarter" idx="11"/>
          </p:nvPr>
        </p:nvSpPr>
        <p:spPr/>
        <p:txBody>
          <a:bodyPr/>
          <a:lstStyle/>
          <a:p>
            <a:r>
              <a:rPr lang="zh-CN" altLang="en-US"/>
              <a:t>杨子杰</a:t>
            </a:r>
            <a:endParaRPr lang="en-CN" altLang="zh-CN"/>
          </a:p>
        </p:txBody>
      </p:sp>
      <p:sp>
        <p:nvSpPr>
          <p:cNvPr id="13" name="文本框 12">
            <a:extLst>
              <a:ext uri="{FF2B5EF4-FFF2-40B4-BE49-F238E27FC236}">
                <a16:creationId xmlns:a16="http://schemas.microsoft.com/office/drawing/2014/main" id="{B31E6D48-9003-7318-F268-C1E40A5EEF69}"/>
              </a:ext>
            </a:extLst>
          </p:cNvPr>
          <p:cNvSpPr txBox="1"/>
          <p:nvPr/>
        </p:nvSpPr>
        <p:spPr>
          <a:xfrm>
            <a:off x="219678" y="1039450"/>
            <a:ext cx="7524001" cy="646331"/>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在一个完整的生物学闭环科学测试研究（研究影响</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凝胶电泳的因素）中，</a:t>
            </a:r>
            <a:r>
              <a:rPr kumimoji="1" lang="en-US" altLang="zh-CN" b="1" dirty="0">
                <a:solidFill>
                  <a:srgbClr val="3371B5"/>
                </a:solidFill>
                <a:latin typeface="Microsoft YaHei" panose="020B0503020204020204" pitchFamily="34" charset="-122"/>
                <a:ea typeface="Microsoft YaHei" panose="020B0503020204020204" pitchFamily="34" charset="-122"/>
              </a:rPr>
              <a:t>AI</a:t>
            </a:r>
            <a:r>
              <a:rPr kumimoji="1" lang="zh-CN" altLang="en-US" dirty="0">
                <a:latin typeface="Microsoft YaHei" panose="020B0503020204020204" pitchFamily="34" charset="-122"/>
                <a:ea typeface="Microsoft YaHei" panose="020B0503020204020204" pitchFamily="34" charset="-122"/>
              </a:rPr>
              <a:t>和</a:t>
            </a:r>
            <a:r>
              <a:rPr kumimoji="1" lang="en-US" altLang="zh-CN" b="1" dirty="0">
                <a:solidFill>
                  <a:srgbClr val="FF8400"/>
                </a:solidFill>
                <a:latin typeface="Microsoft YaHei" panose="020B0503020204020204" pitchFamily="34" charset="-122"/>
                <a:ea typeface="Microsoft YaHei" panose="020B0503020204020204" pitchFamily="34" charset="-122"/>
              </a:rPr>
              <a:t>HI</a:t>
            </a:r>
            <a:r>
              <a:rPr kumimoji="1" lang="zh-CN" altLang="en-US" dirty="0">
                <a:latin typeface="Microsoft YaHei" panose="020B0503020204020204" pitchFamily="34" charset="-122"/>
                <a:ea typeface="Microsoft YaHei" panose="020B0503020204020204" pitchFamily="34" charset="-122"/>
              </a:rPr>
              <a:t>分别完成了如下科研环节：</a:t>
            </a:r>
          </a:p>
        </p:txBody>
      </p:sp>
      <p:graphicFrame>
        <p:nvGraphicFramePr>
          <p:cNvPr id="14" name="表格 13">
            <a:extLst>
              <a:ext uri="{FF2B5EF4-FFF2-40B4-BE49-F238E27FC236}">
                <a16:creationId xmlns:a16="http://schemas.microsoft.com/office/drawing/2014/main" id="{2A083FD9-92DC-79F6-AD43-4968F8B50DDE}"/>
              </a:ext>
            </a:extLst>
          </p:cNvPr>
          <p:cNvGraphicFramePr>
            <a:graphicFrameLocks noGrp="1"/>
          </p:cNvGraphicFramePr>
          <p:nvPr>
            <p:extLst>
              <p:ext uri="{D42A27DB-BD31-4B8C-83A1-F6EECF244321}">
                <p14:modId xmlns:p14="http://schemas.microsoft.com/office/powerpoint/2010/main" val="1562906439"/>
              </p:ext>
            </p:extLst>
          </p:nvPr>
        </p:nvGraphicFramePr>
        <p:xfrm>
          <a:off x="219679" y="1704473"/>
          <a:ext cx="7524000" cy="4518614"/>
        </p:xfrm>
        <a:graphic>
          <a:graphicData uri="http://schemas.openxmlformats.org/drawingml/2006/table">
            <a:tbl>
              <a:tblPr firstRow="1" bandRow="1">
                <a:tableStyleId>{EB344D84-9AFB-497E-A393-DC336BA19D2E}</a:tableStyleId>
              </a:tblPr>
              <a:tblGrid>
                <a:gridCol w="2448000">
                  <a:extLst>
                    <a:ext uri="{9D8B030D-6E8A-4147-A177-3AD203B41FA5}">
                      <a16:colId xmlns:a16="http://schemas.microsoft.com/office/drawing/2014/main" val="1704580754"/>
                    </a:ext>
                  </a:extLst>
                </a:gridCol>
                <a:gridCol w="4212000">
                  <a:extLst>
                    <a:ext uri="{9D8B030D-6E8A-4147-A177-3AD203B41FA5}">
                      <a16:colId xmlns:a16="http://schemas.microsoft.com/office/drawing/2014/main" val="3009393575"/>
                    </a:ext>
                  </a:extLst>
                </a:gridCol>
                <a:gridCol w="864000">
                  <a:extLst>
                    <a:ext uri="{9D8B030D-6E8A-4147-A177-3AD203B41FA5}">
                      <a16:colId xmlns:a16="http://schemas.microsoft.com/office/drawing/2014/main" val="649650903"/>
                    </a:ext>
                  </a:extLst>
                </a:gridCol>
              </a:tblGrid>
              <a:tr h="379936">
                <a:tc>
                  <a:txBody>
                    <a:bodyPr/>
                    <a:lstStyle/>
                    <a:p>
                      <a:pPr algn="ctr"/>
                      <a:r>
                        <a:rPr lang="zh-CN" altLang="en-US" sz="1800" dirty="0"/>
                        <a:t>相关科学研究抽象角色</a:t>
                      </a:r>
                    </a:p>
                  </a:txBody>
                  <a:tcPr marL="71686" marR="71686" marT="17921" marB="17921" anchor="ctr"/>
                </a:tc>
                <a:tc>
                  <a:txBody>
                    <a:bodyPr/>
                    <a:lstStyle/>
                    <a:p>
                      <a:pPr algn="ctr"/>
                      <a:r>
                        <a:rPr lang="zh-CN" altLang="en-US" sz="1800" dirty="0"/>
                        <a:t>关键科研环节</a:t>
                      </a:r>
                    </a:p>
                  </a:txBody>
                  <a:tcPr marL="71686" marR="71686" marT="17921" marB="17921" anchor="ctr"/>
                </a:tc>
                <a:tc>
                  <a:txBody>
                    <a:bodyPr/>
                    <a:lstStyle/>
                    <a:p>
                      <a:pPr algn="ctr"/>
                      <a:r>
                        <a:rPr lang="zh-CN" altLang="en-US" sz="1800" b="1" dirty="0"/>
                        <a:t>完成者</a:t>
                      </a:r>
                    </a:p>
                  </a:txBody>
                  <a:tcPr marL="71686" marR="71686" marT="17921" marB="17921" anchor="ctr"/>
                </a:tc>
                <a:extLst>
                  <a:ext uri="{0D108BD9-81ED-4DB2-BD59-A6C34878D82A}">
                    <a16:rowId xmlns:a16="http://schemas.microsoft.com/office/drawing/2014/main" val="1962544687"/>
                  </a:ext>
                </a:extLst>
              </a:tr>
              <a:tr h="207889">
                <a:tc>
                  <a:txBody>
                    <a:bodyPr/>
                    <a:lstStyle/>
                    <a:p>
                      <a:pPr algn="ctr"/>
                      <a:r>
                        <a:rPr lang="zh-CN" altLang="en-US" sz="1800" dirty="0"/>
                        <a:t>科学第一推动者</a:t>
                      </a:r>
                    </a:p>
                  </a:txBody>
                  <a:tcPr marL="71686" marR="71686" marT="17921" marB="17921" anchor="ctr"/>
                </a:tc>
                <a:tc>
                  <a:txBody>
                    <a:bodyPr/>
                    <a:lstStyle/>
                    <a:p>
                      <a:pPr algn="l"/>
                      <a:r>
                        <a:rPr lang="en-US" altLang="zh-CN" sz="1800" dirty="0"/>
                        <a:t>1.</a:t>
                      </a:r>
                      <a:r>
                        <a:rPr lang="zh-CN" altLang="en-US" sz="1800" dirty="0"/>
                        <a:t> 限定科研方向</a:t>
                      </a:r>
                    </a:p>
                  </a:txBody>
                  <a:tcPr marL="71686" marR="71686" marT="17921" marB="17921" anchor="ctr"/>
                </a:tc>
                <a:tc>
                  <a:txBody>
                    <a:bodyPr/>
                    <a:lstStyle/>
                    <a:p>
                      <a:pPr algn="ctr"/>
                      <a:r>
                        <a:rPr lang="en-US" sz="1800" b="1" dirty="0">
                          <a:solidFill>
                            <a:srgbClr val="FF8400"/>
                          </a:solidFill>
                        </a:rPr>
                        <a:t>HI</a:t>
                      </a:r>
                    </a:p>
                  </a:txBody>
                  <a:tcPr marL="71686" marR="71686" marT="17921" marB="17921" anchor="ctr"/>
                </a:tc>
                <a:extLst>
                  <a:ext uri="{0D108BD9-81ED-4DB2-BD59-A6C34878D82A}">
                    <a16:rowId xmlns:a16="http://schemas.microsoft.com/office/drawing/2014/main" val="966039831"/>
                  </a:ext>
                </a:extLst>
              </a:tr>
              <a:tr h="551982">
                <a:tc>
                  <a:txBody>
                    <a:bodyPr/>
                    <a:lstStyle/>
                    <a:p>
                      <a:pPr algn="ctr"/>
                      <a:r>
                        <a:rPr lang="zh-CN" altLang="en-US" sz="1800" b="1" dirty="0"/>
                        <a:t>主脑</a:t>
                      </a:r>
                    </a:p>
                  </a:txBody>
                  <a:tcPr marL="71686" marR="71686" marT="17921" marB="17921" anchor="ctr"/>
                </a:tc>
                <a:tc>
                  <a:txBody>
                    <a:bodyPr/>
                    <a:lstStyle/>
                    <a:p>
                      <a:pPr algn="l"/>
                      <a:r>
                        <a:rPr lang="en-US" altLang="zh-CN" sz="1800" dirty="0"/>
                        <a:t>2.</a:t>
                      </a:r>
                      <a:r>
                        <a:rPr lang="zh-CN" altLang="en-US" sz="1800" dirty="0"/>
                        <a:t> 基于可获取的</a:t>
                      </a:r>
                      <a:r>
                        <a:rPr lang="zh-CN" altLang="en-US" sz="1800" b="1" dirty="0"/>
                        <a:t>真实的实验条件</a:t>
                      </a:r>
                      <a:r>
                        <a:rPr lang="zh-CN" altLang="en-US" sz="1800" dirty="0"/>
                        <a:t>，提出科学假设</a:t>
                      </a:r>
                    </a:p>
                  </a:txBody>
                  <a:tcPr marL="71686" marR="71686" marT="17921" marB="17921" anchor="ctr"/>
                </a:tc>
                <a:tc>
                  <a:txBody>
                    <a:bodyPr/>
                    <a:lstStyle/>
                    <a:p>
                      <a:pPr algn="ctr"/>
                      <a:r>
                        <a:rPr lang="en-US" sz="1800" b="1" dirty="0">
                          <a:solidFill>
                            <a:srgbClr val="3371B5"/>
                          </a:solidFill>
                        </a:rPr>
                        <a:t>AI</a:t>
                      </a:r>
                    </a:p>
                  </a:txBody>
                  <a:tcPr marL="71686" marR="71686" marT="17921" marB="17921" anchor="ctr"/>
                </a:tc>
                <a:extLst>
                  <a:ext uri="{0D108BD9-81ED-4DB2-BD59-A6C34878D82A}">
                    <a16:rowId xmlns:a16="http://schemas.microsoft.com/office/drawing/2014/main" val="3324034142"/>
                  </a:ext>
                </a:extLst>
              </a:tr>
              <a:tr h="379936">
                <a:tc>
                  <a:txBody>
                    <a:bodyPr/>
                    <a:lstStyle/>
                    <a:p>
                      <a:pPr algn="ctr"/>
                      <a:r>
                        <a:rPr lang="zh-CN" altLang="en-US" sz="1800" b="1" dirty="0"/>
                        <a:t>主脑</a:t>
                      </a:r>
                    </a:p>
                  </a:txBody>
                  <a:tcPr marL="71686" marR="71686" marT="17921" marB="17921" anchor="ctr"/>
                </a:tc>
                <a:tc>
                  <a:txBody>
                    <a:bodyPr/>
                    <a:lstStyle/>
                    <a:p>
                      <a:pPr algn="l"/>
                      <a:r>
                        <a:rPr lang="en-US" altLang="zh-CN" sz="1800" dirty="0"/>
                        <a:t>3.</a:t>
                      </a:r>
                      <a:r>
                        <a:rPr lang="zh-CN" altLang="en-US" sz="1800" dirty="0"/>
                        <a:t> 根据科学假设设计并指导实验</a:t>
                      </a:r>
                    </a:p>
                  </a:txBody>
                  <a:tcPr marL="71686" marR="71686" marT="17921" marB="17921" anchor="ctr"/>
                </a:tc>
                <a:tc>
                  <a:txBody>
                    <a:bodyPr/>
                    <a:lstStyle/>
                    <a:p>
                      <a:pPr algn="ctr"/>
                      <a:r>
                        <a:rPr lang="en-US" sz="1800" b="1" dirty="0">
                          <a:solidFill>
                            <a:srgbClr val="3371B5"/>
                          </a:solidFill>
                        </a:rPr>
                        <a:t>AI</a:t>
                      </a:r>
                    </a:p>
                  </a:txBody>
                  <a:tcPr marL="71686" marR="71686" marT="17921" marB="17921" anchor="ctr"/>
                </a:tc>
                <a:extLst>
                  <a:ext uri="{0D108BD9-81ED-4DB2-BD59-A6C34878D82A}">
                    <a16:rowId xmlns:a16="http://schemas.microsoft.com/office/drawing/2014/main" val="3866209468"/>
                  </a:ext>
                </a:extLst>
              </a:tr>
              <a:tr h="551982">
                <a:tc>
                  <a:txBody>
                    <a:bodyPr/>
                    <a:lstStyle/>
                    <a:p>
                      <a:pPr algn="ctr"/>
                      <a:r>
                        <a:rPr lang="zh-CN" altLang="en-US" sz="1800" dirty="0"/>
                        <a:t>助手</a:t>
                      </a:r>
                    </a:p>
                  </a:txBody>
                  <a:tcPr marL="71686" marR="71686" marT="17921" marB="17921" anchor="ctr"/>
                </a:tc>
                <a:tc>
                  <a:txBody>
                    <a:bodyPr/>
                    <a:lstStyle/>
                    <a:p>
                      <a:pPr algn="l"/>
                      <a:r>
                        <a:rPr lang="en-US" altLang="zh-CN" sz="1800" dirty="0"/>
                        <a:t>4.</a:t>
                      </a:r>
                      <a:r>
                        <a:rPr lang="zh-CN" altLang="en-US" sz="1800" dirty="0"/>
                        <a:t>在</a:t>
                      </a:r>
                      <a:r>
                        <a:rPr lang="zh-CN" altLang="en-US" sz="1800" b="0" dirty="0"/>
                        <a:t>真实世界</a:t>
                      </a:r>
                      <a:r>
                        <a:rPr lang="zh-CN" altLang="en-US" sz="1800" dirty="0"/>
                        <a:t>中完成</a:t>
                      </a:r>
                      <a:r>
                        <a:rPr lang="en-US" altLang="zh-CN" sz="1800" dirty="0"/>
                        <a:t>AI</a:t>
                      </a:r>
                      <a:r>
                        <a:rPr lang="zh-CN" altLang="en-US" sz="1800" dirty="0"/>
                        <a:t>主脑设计的实验，并获得</a:t>
                      </a:r>
                      <a:r>
                        <a:rPr lang="zh-CN" altLang="en-US" sz="1800" b="1" dirty="0"/>
                        <a:t>真实的实验结果</a:t>
                      </a:r>
                    </a:p>
                  </a:txBody>
                  <a:tcPr marL="71686" marR="71686" marT="17921" marB="17921" anchor="ctr"/>
                </a:tc>
                <a:tc>
                  <a:txBody>
                    <a:bodyPr/>
                    <a:lstStyle/>
                    <a:p>
                      <a:pPr algn="ctr"/>
                      <a:r>
                        <a:rPr lang="en-US" sz="1800" b="1" dirty="0">
                          <a:solidFill>
                            <a:srgbClr val="FF8400"/>
                          </a:solidFill>
                        </a:rPr>
                        <a:t>HI</a:t>
                      </a:r>
                    </a:p>
                  </a:txBody>
                  <a:tcPr marL="71686" marR="71686" marT="17921" marB="17921" anchor="ctr"/>
                </a:tc>
                <a:extLst>
                  <a:ext uri="{0D108BD9-81ED-4DB2-BD59-A6C34878D82A}">
                    <a16:rowId xmlns:a16="http://schemas.microsoft.com/office/drawing/2014/main" val="2976036969"/>
                  </a:ext>
                </a:extLst>
              </a:tr>
              <a:tr h="379936">
                <a:tc>
                  <a:txBody>
                    <a:bodyPr/>
                    <a:lstStyle/>
                    <a:p>
                      <a:pPr algn="ctr"/>
                      <a:r>
                        <a:rPr lang="zh-CN" altLang="en-US" sz="1800" dirty="0"/>
                        <a:t>助手</a:t>
                      </a:r>
                    </a:p>
                  </a:txBody>
                  <a:tcPr marL="71686" marR="71686" marT="17921" marB="17921" anchor="ctr"/>
                </a:tc>
                <a:tc>
                  <a:txBody>
                    <a:bodyPr/>
                    <a:lstStyle/>
                    <a:p>
                      <a:pPr algn="l"/>
                      <a:r>
                        <a:rPr lang="en-US" altLang="zh-CN" sz="1800" dirty="0"/>
                        <a:t>5.</a:t>
                      </a:r>
                      <a:r>
                        <a:rPr lang="zh-CN" altLang="en-US" sz="1800" dirty="0"/>
                        <a:t> 将实验结果反馈</a:t>
                      </a:r>
                      <a:r>
                        <a:rPr lang="en-US" sz="1800" dirty="0"/>
                        <a:t>AI</a:t>
                      </a:r>
                      <a:r>
                        <a:rPr lang="zh-CN" altLang="en-US" sz="1800" dirty="0"/>
                        <a:t>主脑</a:t>
                      </a:r>
                    </a:p>
                  </a:txBody>
                  <a:tcPr marL="71686" marR="71686" marT="17921" marB="17921" anchor="ctr"/>
                </a:tc>
                <a:tc>
                  <a:txBody>
                    <a:bodyPr/>
                    <a:lstStyle/>
                    <a:p>
                      <a:pPr algn="ctr"/>
                      <a:r>
                        <a:rPr lang="en-US" sz="1800" b="1" dirty="0">
                          <a:solidFill>
                            <a:srgbClr val="FF8400"/>
                          </a:solidFill>
                        </a:rPr>
                        <a:t>HI</a:t>
                      </a:r>
                    </a:p>
                  </a:txBody>
                  <a:tcPr marL="71686" marR="71686" marT="17921" marB="17921" anchor="ctr"/>
                </a:tc>
                <a:extLst>
                  <a:ext uri="{0D108BD9-81ED-4DB2-BD59-A6C34878D82A}">
                    <a16:rowId xmlns:a16="http://schemas.microsoft.com/office/drawing/2014/main" val="1964170679"/>
                  </a:ext>
                </a:extLst>
              </a:tr>
              <a:tr h="379936">
                <a:tc>
                  <a:txBody>
                    <a:bodyPr/>
                    <a:lstStyle/>
                    <a:p>
                      <a:pPr algn="ctr"/>
                      <a:r>
                        <a:rPr lang="zh-CN" altLang="en-US" sz="1800" b="1" dirty="0"/>
                        <a:t>主脑</a:t>
                      </a:r>
                    </a:p>
                  </a:txBody>
                  <a:tcPr marL="71686" marR="71686" marT="17921" marB="17921" anchor="ctr"/>
                </a:tc>
                <a:tc>
                  <a:txBody>
                    <a:bodyPr/>
                    <a:lstStyle/>
                    <a:p>
                      <a:pPr algn="l"/>
                      <a:r>
                        <a:rPr lang="en-US" altLang="zh-CN" sz="1800" dirty="0"/>
                        <a:t>6.</a:t>
                      </a:r>
                      <a:r>
                        <a:rPr lang="zh-CN" altLang="en-US" sz="1800" dirty="0"/>
                        <a:t> 提出实验结果的分析方法</a:t>
                      </a:r>
                    </a:p>
                  </a:txBody>
                  <a:tcPr marL="71686" marR="71686" marT="17921" marB="17921" anchor="ctr"/>
                </a:tc>
                <a:tc>
                  <a:txBody>
                    <a:bodyPr/>
                    <a:lstStyle/>
                    <a:p>
                      <a:pPr algn="ctr"/>
                      <a:r>
                        <a:rPr lang="en-US" sz="1800" b="1" dirty="0">
                          <a:solidFill>
                            <a:srgbClr val="3371B5"/>
                          </a:solidFill>
                        </a:rPr>
                        <a:t>AI</a:t>
                      </a:r>
                    </a:p>
                  </a:txBody>
                  <a:tcPr marL="71686" marR="71686" marT="17921" marB="17921" anchor="ctr"/>
                </a:tc>
                <a:extLst>
                  <a:ext uri="{0D108BD9-81ED-4DB2-BD59-A6C34878D82A}">
                    <a16:rowId xmlns:a16="http://schemas.microsoft.com/office/drawing/2014/main" val="2094163461"/>
                  </a:ext>
                </a:extLst>
              </a:tr>
              <a:tr h="379936">
                <a:tc>
                  <a:txBody>
                    <a:bodyPr/>
                    <a:lstStyle/>
                    <a:p>
                      <a:pPr algn="ctr"/>
                      <a:r>
                        <a:rPr lang="zh-CN" altLang="en-US" sz="1800" b="1" dirty="0"/>
                        <a:t>主脑</a:t>
                      </a:r>
                    </a:p>
                  </a:txBody>
                  <a:tcPr marL="71686" marR="71686" marT="17921" marB="17921" anchor="ctr"/>
                </a:tc>
                <a:tc>
                  <a:txBody>
                    <a:bodyPr/>
                    <a:lstStyle/>
                    <a:p>
                      <a:pPr algn="l"/>
                      <a:r>
                        <a:rPr lang="en-US" altLang="zh-CN" sz="1800" dirty="0"/>
                        <a:t>7.</a:t>
                      </a:r>
                      <a:r>
                        <a:rPr lang="zh-CN" altLang="en-US" sz="1800" dirty="0"/>
                        <a:t> 对实验结果进行统计学分析</a:t>
                      </a:r>
                    </a:p>
                  </a:txBody>
                  <a:tcPr marL="71686" marR="71686" marT="17921" marB="17921" anchor="ctr"/>
                </a:tc>
                <a:tc>
                  <a:txBody>
                    <a:bodyPr/>
                    <a:lstStyle/>
                    <a:p>
                      <a:pPr algn="ctr"/>
                      <a:r>
                        <a:rPr lang="en-US" sz="1800" b="1">
                          <a:solidFill>
                            <a:srgbClr val="3371B5"/>
                          </a:solidFill>
                        </a:rPr>
                        <a:t>AI</a:t>
                      </a:r>
                    </a:p>
                  </a:txBody>
                  <a:tcPr marL="71686" marR="71686" marT="17921" marB="17921" anchor="ctr"/>
                </a:tc>
                <a:extLst>
                  <a:ext uri="{0D108BD9-81ED-4DB2-BD59-A6C34878D82A}">
                    <a16:rowId xmlns:a16="http://schemas.microsoft.com/office/drawing/2014/main" val="969536550"/>
                  </a:ext>
                </a:extLst>
              </a:tr>
              <a:tr h="379936">
                <a:tc>
                  <a:txBody>
                    <a:bodyPr/>
                    <a:lstStyle/>
                    <a:p>
                      <a:pPr algn="ctr"/>
                      <a:r>
                        <a:rPr lang="zh-CN" altLang="en-US" sz="1800" b="1" dirty="0"/>
                        <a:t>主脑</a:t>
                      </a:r>
                    </a:p>
                  </a:txBody>
                  <a:tcPr marL="71686" marR="71686" marT="17921" marB="17921" anchor="ctr"/>
                </a:tc>
                <a:tc>
                  <a:txBody>
                    <a:bodyPr/>
                    <a:lstStyle/>
                    <a:p>
                      <a:pPr algn="l"/>
                      <a:r>
                        <a:rPr lang="en-US" altLang="zh-CN" sz="1800" dirty="0"/>
                        <a:t>8. </a:t>
                      </a:r>
                      <a:r>
                        <a:rPr lang="zh-CN" altLang="en-US" sz="1800" dirty="0"/>
                        <a:t>将实验结果展示为图表</a:t>
                      </a:r>
                    </a:p>
                  </a:txBody>
                  <a:tcPr marL="71686" marR="71686" marT="17921" marB="17921" anchor="ctr"/>
                </a:tc>
                <a:tc>
                  <a:txBody>
                    <a:bodyPr/>
                    <a:lstStyle/>
                    <a:p>
                      <a:pPr algn="ctr"/>
                      <a:r>
                        <a:rPr lang="en-US" sz="1800" b="1">
                          <a:solidFill>
                            <a:srgbClr val="3371B5"/>
                          </a:solidFill>
                        </a:rPr>
                        <a:t>AI</a:t>
                      </a:r>
                    </a:p>
                  </a:txBody>
                  <a:tcPr marL="71686" marR="71686" marT="17921" marB="17921" anchor="ctr"/>
                </a:tc>
                <a:extLst>
                  <a:ext uri="{0D108BD9-81ED-4DB2-BD59-A6C34878D82A}">
                    <a16:rowId xmlns:a16="http://schemas.microsoft.com/office/drawing/2014/main" val="1822450176"/>
                  </a:ext>
                </a:extLst>
              </a:tr>
              <a:tr h="379936">
                <a:tc>
                  <a:txBody>
                    <a:bodyPr/>
                    <a:lstStyle/>
                    <a:p>
                      <a:pPr algn="ctr"/>
                      <a:r>
                        <a:rPr lang="zh-CN" altLang="en-US" sz="1800" b="1" dirty="0"/>
                        <a:t>主脑</a:t>
                      </a:r>
                    </a:p>
                  </a:txBody>
                  <a:tcPr marL="71686" marR="71686" marT="17921" marB="17921" anchor="ctr"/>
                </a:tc>
                <a:tc>
                  <a:txBody>
                    <a:bodyPr/>
                    <a:lstStyle/>
                    <a:p>
                      <a:pPr algn="l"/>
                      <a:r>
                        <a:rPr lang="en-US" altLang="zh-CN" sz="1800" dirty="0"/>
                        <a:t>9. </a:t>
                      </a:r>
                      <a:r>
                        <a:rPr lang="zh-CN" altLang="en-US" sz="1800" dirty="0"/>
                        <a:t>基于实验结果建立数学模型</a:t>
                      </a:r>
                    </a:p>
                  </a:txBody>
                  <a:tcPr marL="71686" marR="71686" marT="17921" marB="17921" anchor="ctr"/>
                </a:tc>
                <a:tc>
                  <a:txBody>
                    <a:bodyPr/>
                    <a:lstStyle/>
                    <a:p>
                      <a:pPr algn="ctr"/>
                      <a:r>
                        <a:rPr lang="en-US" sz="1800" b="1">
                          <a:solidFill>
                            <a:srgbClr val="3371B5"/>
                          </a:solidFill>
                        </a:rPr>
                        <a:t>AI</a:t>
                      </a:r>
                    </a:p>
                  </a:txBody>
                  <a:tcPr marL="71686" marR="71686" marT="17921" marB="17921" anchor="ctr"/>
                </a:tc>
                <a:extLst>
                  <a:ext uri="{0D108BD9-81ED-4DB2-BD59-A6C34878D82A}">
                    <a16:rowId xmlns:a16="http://schemas.microsoft.com/office/drawing/2014/main" val="3774529942"/>
                  </a:ext>
                </a:extLst>
              </a:tr>
              <a:tr h="379936">
                <a:tc>
                  <a:txBody>
                    <a:bodyPr/>
                    <a:lstStyle/>
                    <a:p>
                      <a:pPr algn="ctr"/>
                      <a:r>
                        <a:rPr lang="zh-CN" altLang="en-US" sz="1800" b="1" dirty="0"/>
                        <a:t>主脑</a:t>
                      </a:r>
                    </a:p>
                  </a:txBody>
                  <a:tcPr marL="71686" marR="71686" marT="17921" marB="17921" anchor="ctr"/>
                </a:tc>
                <a:tc>
                  <a:txBody>
                    <a:bodyPr/>
                    <a:lstStyle/>
                    <a:p>
                      <a:pPr algn="l"/>
                      <a:r>
                        <a:rPr lang="en-US" altLang="zh-CN" sz="1800" dirty="0"/>
                        <a:t>10. </a:t>
                      </a:r>
                      <a:r>
                        <a:rPr lang="zh-CN" altLang="en-US" sz="1800" dirty="0"/>
                        <a:t>总结科学研究，获得</a:t>
                      </a:r>
                      <a:r>
                        <a:rPr lang="zh-CN" altLang="en-US" sz="1800" b="1" dirty="0"/>
                        <a:t>真实的科研结论</a:t>
                      </a:r>
                    </a:p>
                  </a:txBody>
                  <a:tcPr marL="71686" marR="71686" marT="17921" marB="17921" anchor="ctr"/>
                </a:tc>
                <a:tc>
                  <a:txBody>
                    <a:bodyPr/>
                    <a:lstStyle/>
                    <a:p>
                      <a:pPr algn="ctr"/>
                      <a:r>
                        <a:rPr lang="en-US" sz="1800" b="1" dirty="0">
                          <a:solidFill>
                            <a:srgbClr val="3371B5"/>
                          </a:solidFill>
                        </a:rPr>
                        <a:t>AI</a:t>
                      </a:r>
                    </a:p>
                  </a:txBody>
                  <a:tcPr marL="71686" marR="71686" marT="17921" marB="17921" anchor="ctr"/>
                </a:tc>
                <a:extLst>
                  <a:ext uri="{0D108BD9-81ED-4DB2-BD59-A6C34878D82A}">
                    <a16:rowId xmlns:a16="http://schemas.microsoft.com/office/drawing/2014/main" val="4021049076"/>
                  </a:ext>
                </a:extLst>
              </a:tr>
            </a:tbl>
          </a:graphicData>
        </a:graphic>
      </p:graphicFrame>
      <p:sp>
        <p:nvSpPr>
          <p:cNvPr id="10" name="内容占位符 9">
            <a:extLst>
              <a:ext uri="{FF2B5EF4-FFF2-40B4-BE49-F238E27FC236}">
                <a16:creationId xmlns:a16="http://schemas.microsoft.com/office/drawing/2014/main" id="{447FDC20-89CA-24DE-388B-7DC389BDDC75}"/>
              </a:ext>
            </a:extLst>
          </p:cNvPr>
          <p:cNvSpPr>
            <a:spLocks noGrp="1"/>
          </p:cNvSpPr>
          <p:nvPr>
            <p:ph sz="quarter" idx="13"/>
          </p:nvPr>
        </p:nvSpPr>
        <p:spPr/>
        <p:txBody>
          <a:bodyPr/>
          <a:lstStyle/>
          <a:p>
            <a:endParaRPr lang="zh-CN" altLang="en-US"/>
          </a:p>
        </p:txBody>
      </p:sp>
      <p:sp>
        <p:nvSpPr>
          <p:cNvPr id="11" name="文本框 10">
            <a:extLst>
              <a:ext uri="{FF2B5EF4-FFF2-40B4-BE49-F238E27FC236}">
                <a16:creationId xmlns:a16="http://schemas.microsoft.com/office/drawing/2014/main" id="{3275C52E-252B-070F-CF06-6D43DE23F104}"/>
              </a:ext>
            </a:extLst>
          </p:cNvPr>
          <p:cNvSpPr txBox="1"/>
          <p:nvPr/>
        </p:nvSpPr>
        <p:spPr>
          <a:xfrm>
            <a:off x="8059798" y="2521059"/>
            <a:ext cx="3824741" cy="1815882"/>
          </a:xfrm>
          <a:prstGeom prst="rect">
            <a:avLst/>
          </a:prstGeom>
          <a:solidFill>
            <a:srgbClr val="FF8400"/>
          </a:solidFill>
        </p:spPr>
        <p:txBody>
          <a:bodyPr wrap="square" rtlCol="0">
            <a:spAutoFit/>
          </a:bodyPr>
          <a:lstStyle/>
          <a:p>
            <a:pPr algn="just"/>
            <a:r>
              <a:rPr kumimoji="1" lang="en-US" altLang="zh-CN" sz="2800" b="1" dirty="0">
                <a:solidFill>
                  <a:schemeClr val="bg1"/>
                </a:solidFill>
                <a:latin typeface="Microsoft YaHei" panose="020B0503020204020204" pitchFamily="34" charset="-122"/>
                <a:ea typeface="Microsoft YaHei" panose="020B0503020204020204" pitchFamily="34" charset="-122"/>
              </a:rPr>
              <a:t>AI</a:t>
            </a:r>
            <a:r>
              <a:rPr kumimoji="1" lang="zh-CN" altLang="en-US" sz="2800" b="1" dirty="0">
                <a:solidFill>
                  <a:schemeClr val="bg1"/>
                </a:solidFill>
                <a:latin typeface="Microsoft YaHei" panose="020B0503020204020204" pitchFamily="34" charset="-122"/>
                <a:ea typeface="Microsoft YaHei" panose="020B0503020204020204" pitchFamily="34" charset="-122"/>
              </a:rPr>
              <a:t>的确有能力在一个自然科学闭环研究中作为主脑，并居于研究的中心（而非从属）地位！</a:t>
            </a:r>
          </a:p>
        </p:txBody>
      </p:sp>
    </p:spTree>
    <p:extLst>
      <p:ext uri="{BB962C8B-B14F-4D97-AF65-F5344CB8AC3E}">
        <p14:creationId xmlns:p14="http://schemas.microsoft.com/office/powerpoint/2010/main" val="20529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B0231-FF2B-A4A6-BC58-53692D808A4D}"/>
              </a:ext>
            </a:extLst>
          </p:cNvPr>
          <p:cNvSpPr>
            <a:spLocks noGrp="1"/>
          </p:cNvSpPr>
          <p:nvPr>
            <p:ph type="title"/>
          </p:nvPr>
        </p:nvSpPr>
        <p:spPr/>
        <p:txBody>
          <a:bodyPr>
            <a:normAutofit fontScale="90000"/>
          </a:bodyPr>
          <a:lstStyle/>
          <a:p>
            <a:r>
              <a:rPr kumimoji="1" lang="zh-CN" altLang="en-US" dirty="0"/>
              <a:t>人类在科学研究中是否必要？</a:t>
            </a:r>
            <a:br>
              <a:rPr kumimoji="1" lang="en-US" altLang="zh-CN" dirty="0"/>
            </a:br>
            <a:r>
              <a:rPr kumimoji="1" lang="zh-CN" altLang="en-US" dirty="0"/>
              <a:t>本研究中</a:t>
            </a:r>
            <a:r>
              <a:rPr kumimoji="1" lang="en-US" altLang="zh-CN" dirty="0"/>
              <a:t>HI</a:t>
            </a:r>
            <a:r>
              <a:rPr kumimoji="1" lang="zh-CN" altLang="en-US" dirty="0"/>
              <a:t>在科研闭环中占据的功能位</a:t>
            </a:r>
          </a:p>
        </p:txBody>
      </p:sp>
      <p:sp>
        <p:nvSpPr>
          <p:cNvPr id="3" name="日期占位符 2">
            <a:extLst>
              <a:ext uri="{FF2B5EF4-FFF2-40B4-BE49-F238E27FC236}">
                <a16:creationId xmlns:a16="http://schemas.microsoft.com/office/drawing/2014/main" id="{CD162163-62D6-D1F9-65B0-4145D6744DCE}"/>
              </a:ext>
            </a:extLst>
          </p:cNvPr>
          <p:cNvSpPr>
            <a:spLocks noGrp="1"/>
          </p:cNvSpPr>
          <p:nvPr>
            <p:ph type="dt" sz="half" idx="10"/>
          </p:nvPr>
        </p:nvSpPr>
        <p:spPr/>
        <p:txBody>
          <a:bodyPr/>
          <a:lstStyle/>
          <a:p>
            <a:fld id="{58547183-36AC-2F48-88B4-210F92D95220}"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49B66F90-E7B0-65D4-D7EA-0343EA600E55}"/>
              </a:ext>
            </a:extLst>
          </p:cNvPr>
          <p:cNvSpPr>
            <a:spLocks noGrp="1"/>
          </p:cNvSpPr>
          <p:nvPr>
            <p:ph type="sldNum" sz="quarter" idx="12"/>
          </p:nvPr>
        </p:nvSpPr>
        <p:spPr/>
        <p:txBody>
          <a:bodyPr/>
          <a:lstStyle/>
          <a:p>
            <a:fld id="{A4911521-5835-3843-8C40-A05C163B5C5F}" type="slidenum">
              <a:rPr lang="en-CN" smtClean="0"/>
              <a:pPr/>
              <a:t>22</a:t>
            </a:fld>
            <a:endParaRPr lang="en-CN" dirty="0"/>
          </a:p>
        </p:txBody>
      </p:sp>
      <p:sp>
        <p:nvSpPr>
          <p:cNvPr id="5" name="页脚占位符 4">
            <a:extLst>
              <a:ext uri="{FF2B5EF4-FFF2-40B4-BE49-F238E27FC236}">
                <a16:creationId xmlns:a16="http://schemas.microsoft.com/office/drawing/2014/main" id="{13B14E54-4662-2008-819F-76CC34569510}"/>
              </a:ext>
            </a:extLst>
          </p:cNvPr>
          <p:cNvSpPr>
            <a:spLocks noGrp="1"/>
          </p:cNvSpPr>
          <p:nvPr>
            <p:ph type="ftr" sz="quarter" idx="11"/>
          </p:nvPr>
        </p:nvSpPr>
        <p:spPr/>
        <p:txBody>
          <a:bodyPr/>
          <a:lstStyle/>
          <a:p>
            <a:r>
              <a:rPr lang="zh-CN" altLang="en-US"/>
              <a:t>杨子杰</a:t>
            </a:r>
            <a:endParaRPr lang="en-CN" altLang="zh-CN"/>
          </a:p>
        </p:txBody>
      </p:sp>
      <p:sp>
        <p:nvSpPr>
          <p:cNvPr id="8" name="文本框 7">
            <a:extLst>
              <a:ext uri="{FF2B5EF4-FFF2-40B4-BE49-F238E27FC236}">
                <a16:creationId xmlns:a16="http://schemas.microsoft.com/office/drawing/2014/main" id="{A904485E-11A4-DFF1-0A12-1C459D65F4D2}"/>
              </a:ext>
            </a:extLst>
          </p:cNvPr>
          <p:cNvSpPr txBox="1"/>
          <p:nvPr/>
        </p:nvSpPr>
        <p:spPr>
          <a:xfrm>
            <a:off x="179915" y="1040481"/>
            <a:ext cx="4780165" cy="646331"/>
          </a:xfrm>
          <a:prstGeom prst="rect">
            <a:avLst/>
          </a:prstGeom>
          <a:noFill/>
        </p:spPr>
        <p:txBody>
          <a:bodyPr wrap="square" rtlCol="0">
            <a:spAutoFit/>
          </a:bodyPr>
          <a:lstStyle/>
          <a:p>
            <a:r>
              <a:rPr kumimoji="1" lang="zh-CN" altLang="en-US" b="1" dirty="0"/>
              <a:t>功能</a:t>
            </a:r>
            <a:r>
              <a:rPr kumimoji="1" lang="en-US" altLang="zh-CN" b="1" dirty="0"/>
              <a:t>1</a:t>
            </a:r>
            <a:r>
              <a:rPr kumimoji="1" lang="zh-CN" altLang="en-US" b="1" dirty="0"/>
              <a:t>：</a:t>
            </a:r>
            <a:r>
              <a:rPr lang="zh-CN" altLang="en-US" sz="1800" b="1" dirty="0"/>
              <a:t>科学第一推动者</a:t>
            </a:r>
          </a:p>
          <a:p>
            <a:endParaRPr kumimoji="1" lang="zh-CN" altLang="en-US" b="1" dirty="0"/>
          </a:p>
        </p:txBody>
      </p:sp>
      <p:sp>
        <p:nvSpPr>
          <p:cNvPr id="12" name="内容占位符 11">
            <a:extLst>
              <a:ext uri="{FF2B5EF4-FFF2-40B4-BE49-F238E27FC236}">
                <a16:creationId xmlns:a16="http://schemas.microsoft.com/office/drawing/2014/main" id="{6781E304-3DE2-4ECA-14F8-2B7763E4D319}"/>
              </a:ext>
            </a:extLst>
          </p:cNvPr>
          <p:cNvSpPr>
            <a:spLocks noGrp="1"/>
          </p:cNvSpPr>
          <p:nvPr>
            <p:ph sz="quarter" idx="13"/>
          </p:nvPr>
        </p:nvSpPr>
        <p:spPr>
          <a:xfrm>
            <a:off x="0" y="6011917"/>
            <a:ext cx="12192000" cy="481496"/>
          </a:xfrm>
        </p:spPr>
        <p:txBody>
          <a:bodyPr/>
          <a:lstStyle/>
          <a:p>
            <a:r>
              <a:rPr lang="en-US" altLang="zh-CN" baseline="30000" dirty="0"/>
              <a:t>1</a:t>
            </a:r>
            <a:r>
              <a:rPr lang="zh-CN" altLang="en-US" dirty="0"/>
              <a:t> </a:t>
            </a:r>
            <a:r>
              <a:rPr lang="en-US" altLang="zh-CN" dirty="0"/>
              <a:t>Aristotle. Metaphysics. (trans. by Ross, W. D.). 1924.</a:t>
            </a:r>
          </a:p>
          <a:p>
            <a:r>
              <a:rPr lang="en-US" altLang="zh-CN" baseline="30000" dirty="0"/>
              <a:t>2</a:t>
            </a:r>
            <a:r>
              <a:rPr lang="en-US" altLang="zh-CN" dirty="0"/>
              <a:t> </a:t>
            </a:r>
            <a:r>
              <a:rPr lang="en-US" altLang="zh-CN" dirty="0" err="1"/>
              <a:t>Chatgpt</a:t>
            </a:r>
            <a:r>
              <a:rPr lang="en-US" altLang="zh-CN" dirty="0"/>
              <a:t> plugins. </a:t>
            </a:r>
            <a:r>
              <a:rPr lang="en-US" altLang="zh-CN" dirty="0">
                <a:hlinkClick r:id="rId2"/>
              </a:rPr>
              <a:t>https://openai.com/blog/chatgpt-plugins</a:t>
            </a:r>
            <a:endParaRPr lang="en-US" altLang="zh-CN" baseline="30000" dirty="0"/>
          </a:p>
          <a:p>
            <a:r>
              <a:rPr lang="en-US" altLang="zh-CN" dirty="0"/>
              <a:t>Drawn</a:t>
            </a:r>
            <a:r>
              <a:rPr lang="zh-CN" altLang="en-US" dirty="0"/>
              <a:t> </a:t>
            </a:r>
            <a:r>
              <a:rPr lang="en-US" altLang="zh-CN" dirty="0"/>
              <a:t>by</a:t>
            </a:r>
            <a:r>
              <a:rPr lang="zh-CN" altLang="en-US" dirty="0"/>
              <a:t> </a:t>
            </a:r>
            <a:r>
              <a:rPr lang="en-US" altLang="zh-CN" dirty="0" err="1"/>
              <a:t>Midjourney</a:t>
            </a:r>
            <a:r>
              <a:rPr lang="zh-CN" altLang="en-US" dirty="0"/>
              <a:t> </a:t>
            </a:r>
            <a:r>
              <a:rPr lang="en-US" altLang="zh-CN" dirty="0"/>
              <a:t>(prompted by YZJ): First Mover of Science</a:t>
            </a:r>
            <a:endParaRPr lang="zh-CN" altLang="en-US" dirty="0"/>
          </a:p>
        </p:txBody>
      </p:sp>
      <p:graphicFrame>
        <p:nvGraphicFramePr>
          <p:cNvPr id="13" name="表格 13">
            <a:extLst>
              <a:ext uri="{FF2B5EF4-FFF2-40B4-BE49-F238E27FC236}">
                <a16:creationId xmlns:a16="http://schemas.microsoft.com/office/drawing/2014/main" id="{032359DF-DEF2-00E6-D6DE-073A503C812A}"/>
              </a:ext>
            </a:extLst>
          </p:cNvPr>
          <p:cNvGraphicFramePr>
            <a:graphicFrameLocks noGrp="1"/>
          </p:cNvGraphicFramePr>
          <p:nvPr>
            <p:extLst>
              <p:ext uri="{D42A27DB-BD31-4B8C-83A1-F6EECF244321}">
                <p14:modId xmlns:p14="http://schemas.microsoft.com/office/powerpoint/2010/main" val="1582994243"/>
              </p:ext>
            </p:extLst>
          </p:nvPr>
        </p:nvGraphicFramePr>
        <p:xfrm>
          <a:off x="238469" y="1421585"/>
          <a:ext cx="6012000" cy="2473960"/>
        </p:xfrm>
        <a:graphic>
          <a:graphicData uri="http://schemas.openxmlformats.org/drawingml/2006/table">
            <a:tbl>
              <a:tblPr firstRow="1" firstCol="1" bandRow="1">
                <a:tableStyleId>{EB344D84-9AFB-497E-A393-DC336BA19D2E}</a:tableStyleId>
              </a:tblPr>
              <a:tblGrid>
                <a:gridCol w="828000">
                  <a:extLst>
                    <a:ext uri="{9D8B030D-6E8A-4147-A177-3AD203B41FA5}">
                      <a16:colId xmlns:a16="http://schemas.microsoft.com/office/drawing/2014/main" val="3713237735"/>
                    </a:ext>
                  </a:extLst>
                </a:gridCol>
                <a:gridCol w="2592000">
                  <a:extLst>
                    <a:ext uri="{9D8B030D-6E8A-4147-A177-3AD203B41FA5}">
                      <a16:colId xmlns:a16="http://schemas.microsoft.com/office/drawing/2014/main" val="1022910134"/>
                    </a:ext>
                  </a:extLst>
                </a:gridCol>
                <a:gridCol w="2592000">
                  <a:extLst>
                    <a:ext uri="{9D8B030D-6E8A-4147-A177-3AD203B41FA5}">
                      <a16:colId xmlns:a16="http://schemas.microsoft.com/office/drawing/2014/main" val="2827158386"/>
                    </a:ext>
                  </a:extLst>
                </a:gridCol>
              </a:tblGrid>
              <a:tr h="370840">
                <a:tc>
                  <a:txBody>
                    <a:bodyPr/>
                    <a:lstStyle/>
                    <a:p>
                      <a:pPr algn="ctr"/>
                      <a:r>
                        <a:rPr lang="zh-CN" altLang="en-US" sz="1400" dirty="0"/>
                        <a:t>概念</a:t>
                      </a:r>
                    </a:p>
                  </a:txBody>
                  <a:tcPr anchor="ctr"/>
                </a:tc>
                <a:tc>
                  <a:txBody>
                    <a:bodyPr/>
                    <a:lstStyle/>
                    <a:p>
                      <a:pPr algn="ctr"/>
                      <a:r>
                        <a:rPr kumimoji="1" lang="zh-CN" altLang="en-US" sz="1400" dirty="0"/>
                        <a:t>第一推动者</a:t>
                      </a:r>
                      <a:endParaRPr kumimoji="1" lang="en-US" altLang="zh-CN" sz="1400" dirty="0"/>
                    </a:p>
                    <a:p>
                      <a:pPr algn="ctr"/>
                      <a:r>
                        <a:rPr kumimoji="1" lang="en-US" altLang="zh-CN" sz="1400" dirty="0"/>
                        <a:t>First Mover</a:t>
                      </a:r>
                      <a:r>
                        <a:rPr kumimoji="1" lang="en-US" altLang="zh-CN" sz="1400" baseline="30000" dirty="0"/>
                        <a:t>1</a:t>
                      </a:r>
                      <a:endParaRPr lang="zh-CN" altLang="en-US" sz="1400" dirty="0"/>
                    </a:p>
                  </a:txBody>
                  <a:tcPr anchor="ctr"/>
                </a:tc>
                <a:tc>
                  <a:txBody>
                    <a:bodyPr/>
                    <a:lstStyle/>
                    <a:p>
                      <a:pPr algn="ctr"/>
                      <a:r>
                        <a:rPr kumimoji="1" lang="zh-CN" altLang="en-US" sz="1400" dirty="0"/>
                        <a:t>科学第一推动者</a:t>
                      </a:r>
                      <a:endParaRPr kumimoji="1" lang="en-US" altLang="zh-CN" sz="1400" dirty="0"/>
                    </a:p>
                    <a:p>
                      <a:pPr algn="ctr"/>
                      <a:r>
                        <a:rPr kumimoji="1" lang="en-US" altLang="zh-CN" sz="1400" dirty="0"/>
                        <a:t>First Mover of Science</a:t>
                      </a:r>
                    </a:p>
                  </a:txBody>
                  <a:tcPr anchor="ctr"/>
                </a:tc>
                <a:extLst>
                  <a:ext uri="{0D108BD9-81ED-4DB2-BD59-A6C34878D82A}">
                    <a16:rowId xmlns:a16="http://schemas.microsoft.com/office/drawing/2014/main" val="1748342364"/>
                  </a:ext>
                </a:extLst>
              </a:tr>
              <a:tr h="370840">
                <a:tc>
                  <a:txBody>
                    <a:bodyPr/>
                    <a:lstStyle/>
                    <a:p>
                      <a:pPr algn="ctr"/>
                      <a:r>
                        <a:rPr lang="zh-CN" altLang="en-US" sz="1400" dirty="0"/>
                        <a:t>提出者</a:t>
                      </a:r>
                    </a:p>
                  </a:txBody>
                  <a:tcPr anchor="ctr"/>
                </a:tc>
                <a:tc>
                  <a:txBody>
                    <a:bodyPr/>
                    <a:lstStyle/>
                    <a:p>
                      <a:pPr algn="ctr"/>
                      <a:r>
                        <a:rPr kumimoji="1" lang="zh-CN" altLang="en-US" sz="1400" dirty="0"/>
                        <a:t>亚里士多德</a:t>
                      </a:r>
                      <a:endParaRPr lang="zh-CN" altLang="en-US" sz="1400" dirty="0"/>
                    </a:p>
                  </a:txBody>
                  <a:tcPr anchor="ctr"/>
                </a:tc>
                <a:tc>
                  <a:txBody>
                    <a:bodyPr/>
                    <a:lstStyle/>
                    <a:p>
                      <a:pPr algn="ctr"/>
                      <a:r>
                        <a:rPr kumimoji="1" lang="zh-CN" altLang="en-US" sz="1400" dirty="0"/>
                        <a:t>本研究</a:t>
                      </a:r>
                      <a:endParaRPr lang="zh-CN" altLang="en-US" sz="1400" dirty="0"/>
                    </a:p>
                  </a:txBody>
                  <a:tcPr anchor="ctr"/>
                </a:tc>
                <a:extLst>
                  <a:ext uri="{0D108BD9-81ED-4DB2-BD59-A6C34878D82A}">
                    <a16:rowId xmlns:a16="http://schemas.microsoft.com/office/drawing/2014/main" val="3590926996"/>
                  </a:ext>
                </a:extLst>
              </a:tr>
              <a:tr h="370840">
                <a:tc>
                  <a:txBody>
                    <a:bodyPr/>
                    <a:lstStyle/>
                    <a:p>
                      <a:pPr algn="ctr"/>
                      <a:r>
                        <a:rPr lang="zh-CN" altLang="en-US" sz="1400" dirty="0"/>
                        <a:t>简述</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zh-CN" altLang="en-US" sz="1400" dirty="0"/>
                        <a:t>亚里士多德认为的世界运行的起源</a:t>
                      </a:r>
                      <a:endParaRPr lang="zh-CN" altLang="en-US" sz="1400" dirty="0"/>
                    </a:p>
                  </a:txBody>
                  <a:tcPr anchor="ctr"/>
                </a:tc>
                <a:tc>
                  <a:txBody>
                    <a:bodyPr/>
                    <a:lstStyle/>
                    <a:p>
                      <a:pPr algn="just"/>
                      <a:r>
                        <a:rPr kumimoji="1" lang="zh-CN" altLang="en-US" sz="1400" dirty="0"/>
                        <a:t>从</a:t>
                      </a:r>
                      <a:r>
                        <a:rPr kumimoji="1" lang="zh-CN" altLang="en-US" sz="1400" b="1" dirty="0"/>
                        <a:t>哲学角度</a:t>
                      </a:r>
                      <a:r>
                        <a:rPr kumimoji="1" lang="zh-CN" altLang="en-US" sz="1400" dirty="0"/>
                        <a:t>反思人类与</a:t>
                      </a:r>
                      <a:r>
                        <a:rPr kumimoji="1" lang="en-US" altLang="zh-CN" sz="1400" dirty="0"/>
                        <a:t>AI</a:t>
                      </a:r>
                      <a:r>
                        <a:rPr kumimoji="1" lang="zh-CN" altLang="en-US" sz="1400" dirty="0"/>
                        <a:t>的所有对话：</a:t>
                      </a:r>
                      <a:r>
                        <a:rPr kumimoji="1" lang="zh-CN" altLang="en-US" sz="1400" b="1" dirty="0"/>
                        <a:t>人类总是提出第一个问题</a:t>
                      </a:r>
                      <a:endParaRPr kumimoji="1" lang="en-US" altLang="zh-CN" sz="1400" dirty="0"/>
                    </a:p>
                    <a:p>
                      <a:pPr algn="just"/>
                      <a:r>
                        <a:rPr kumimoji="1" lang="zh-CN" altLang="en-US" sz="1400" dirty="0"/>
                        <a:t>只要人类仍然是科学第一推动者，</a:t>
                      </a:r>
                      <a:r>
                        <a:rPr kumimoji="1" lang="zh-CN" altLang="en-US" sz="1400" b="1" dirty="0"/>
                        <a:t>人类就始终作为科研的原始动因和主宰</a:t>
                      </a:r>
                      <a:r>
                        <a:rPr kumimoji="1" lang="zh-CN" altLang="en-US" sz="1400" dirty="0"/>
                        <a:t>，并确保</a:t>
                      </a:r>
                      <a:r>
                        <a:rPr kumimoji="1" lang="zh-CN" altLang="en-US" sz="1400" b="1" dirty="0"/>
                        <a:t>科研主要受人类意志的导引</a:t>
                      </a:r>
                      <a:endParaRPr lang="zh-CN" altLang="en-US" sz="1400" dirty="0"/>
                    </a:p>
                  </a:txBody>
                  <a:tcPr anchor="ctr"/>
                </a:tc>
                <a:extLst>
                  <a:ext uri="{0D108BD9-81ED-4DB2-BD59-A6C34878D82A}">
                    <a16:rowId xmlns:a16="http://schemas.microsoft.com/office/drawing/2014/main" val="1425313415"/>
                  </a:ext>
                </a:extLst>
              </a:tr>
            </a:tbl>
          </a:graphicData>
        </a:graphic>
      </p:graphicFrame>
      <p:sp>
        <p:nvSpPr>
          <p:cNvPr id="17" name="文本框 16">
            <a:extLst>
              <a:ext uri="{FF2B5EF4-FFF2-40B4-BE49-F238E27FC236}">
                <a16:creationId xmlns:a16="http://schemas.microsoft.com/office/drawing/2014/main" id="{E3DDB7FD-DD2E-9278-7D99-5896B5B89716}"/>
              </a:ext>
            </a:extLst>
          </p:cNvPr>
          <p:cNvSpPr txBox="1"/>
          <p:nvPr/>
        </p:nvSpPr>
        <p:spPr>
          <a:xfrm>
            <a:off x="179915" y="4024393"/>
            <a:ext cx="5962554" cy="1887696"/>
          </a:xfrm>
          <a:prstGeom prst="rect">
            <a:avLst/>
          </a:prstGeom>
          <a:noFill/>
        </p:spPr>
        <p:txBody>
          <a:bodyPr wrap="square">
            <a:spAutoFit/>
          </a:bodyPr>
          <a:lstStyle/>
          <a:p>
            <a:r>
              <a:rPr kumimoji="1" lang="zh-CN" altLang="en-US" b="1" dirty="0"/>
              <a:t>功能</a:t>
            </a:r>
            <a:r>
              <a:rPr kumimoji="1" lang="en-US" altLang="zh-CN" b="1" dirty="0"/>
              <a:t>2</a:t>
            </a:r>
            <a:r>
              <a:rPr kumimoji="1" lang="zh-CN" altLang="en-US" b="1" dirty="0"/>
              <a:t>：作为</a:t>
            </a:r>
            <a:r>
              <a:rPr kumimoji="1" lang="en-US" altLang="zh-CN" b="1" dirty="0"/>
              <a:t>AI</a:t>
            </a:r>
            <a:r>
              <a:rPr kumimoji="1" lang="zh-CN" altLang="en-US" b="1" dirty="0"/>
              <a:t>科学家与真实世界交互的代理和反馈的提供者（“助手”） </a:t>
            </a:r>
            <a:endParaRPr kumimoji="1" lang="en-US" altLang="zh-CN" b="1" dirty="0"/>
          </a:p>
          <a:p>
            <a:pPr>
              <a:spcBef>
                <a:spcPts val="1000"/>
              </a:spcBef>
            </a:pPr>
            <a:r>
              <a:rPr lang="zh-CN" altLang="en-US" sz="1600" dirty="0"/>
              <a:t>人类主要充当</a:t>
            </a:r>
            <a:r>
              <a:rPr lang="zh-CN" altLang="en-US" sz="1600" b="1" dirty="0"/>
              <a:t>实验的执行者</a:t>
            </a:r>
            <a:r>
              <a:rPr lang="zh-CN" altLang="en-US" sz="1600" dirty="0"/>
              <a:t>，起到</a:t>
            </a:r>
            <a:r>
              <a:rPr lang="en-US" altLang="zh-CN" sz="1600" dirty="0"/>
              <a:t>AI</a:t>
            </a:r>
            <a:r>
              <a:rPr lang="zh-CN" altLang="en-US" sz="1600" dirty="0"/>
              <a:t>主脑科学家的</a:t>
            </a:r>
            <a:r>
              <a:rPr lang="zh-CN" altLang="en-US" sz="1600" b="1" dirty="0"/>
              <a:t>物理外延（或间接实体化身）</a:t>
            </a:r>
            <a:r>
              <a:rPr lang="zh-CN" altLang="en-US" sz="1600" dirty="0"/>
              <a:t>作用</a:t>
            </a:r>
            <a:endParaRPr lang="en-US" altLang="zh-CN" sz="1600" dirty="0"/>
          </a:p>
          <a:p>
            <a:pPr>
              <a:spcBef>
                <a:spcPts val="1000"/>
              </a:spcBef>
            </a:pPr>
            <a:r>
              <a:rPr lang="zh-CN" altLang="en-US" sz="1600" dirty="0"/>
              <a:t>未来，</a:t>
            </a:r>
            <a:r>
              <a:rPr lang="en-US" altLang="zh-CN" sz="1600" dirty="0"/>
              <a:t>AI</a:t>
            </a:r>
            <a:r>
              <a:rPr lang="zh-CN" altLang="en-US" sz="1600" dirty="0"/>
              <a:t>取代</a:t>
            </a:r>
            <a:r>
              <a:rPr lang="en-US" altLang="zh-CN" sz="1600" dirty="0"/>
              <a:t>HI</a:t>
            </a:r>
            <a:r>
              <a:rPr lang="zh-CN" altLang="en-US" sz="1600" dirty="0"/>
              <a:t>的功能</a:t>
            </a:r>
            <a:r>
              <a:rPr lang="en-US" altLang="zh-CN" sz="1600" dirty="0"/>
              <a:t>2</a:t>
            </a:r>
            <a:r>
              <a:rPr lang="zh-CN" altLang="en-US" sz="1600" dirty="0"/>
              <a:t>相比功能</a:t>
            </a:r>
            <a:r>
              <a:rPr lang="en-US" altLang="zh-CN" sz="1600" dirty="0"/>
              <a:t>1</a:t>
            </a:r>
            <a:r>
              <a:rPr lang="zh-CN" altLang="en-US" sz="1600" dirty="0"/>
              <a:t>或更简单，事实：</a:t>
            </a:r>
            <a:r>
              <a:rPr lang="en-US" altLang="zh-CN" sz="1600" dirty="0"/>
              <a:t> </a:t>
            </a:r>
            <a:r>
              <a:rPr lang="en-US" altLang="zh-CN" sz="1600" b="1" dirty="0"/>
              <a:t>GPT-4</a:t>
            </a:r>
            <a:r>
              <a:rPr lang="zh-CN" altLang="en-US" sz="1600" b="1" dirty="0"/>
              <a:t>在某种程度上已经获得了使用工具的能力</a:t>
            </a:r>
            <a:r>
              <a:rPr kumimoji="1" lang="en-US" altLang="zh-CN" sz="1600" b="1" baseline="30000" dirty="0"/>
              <a:t>2</a:t>
            </a:r>
            <a:r>
              <a:rPr lang="zh-CN" altLang="en-US" sz="1600" b="1" dirty="0"/>
              <a:t>（如人类一般）</a:t>
            </a:r>
            <a:endParaRPr lang="zh-CN" altLang="en-US" sz="1600" dirty="0"/>
          </a:p>
        </p:txBody>
      </p:sp>
      <p:pic>
        <p:nvPicPr>
          <p:cNvPr id="21" name="图片 20" descr="图片包含 人, 男人, 水, 年轻&#10;&#10;描述已自动生成">
            <a:extLst>
              <a:ext uri="{FF2B5EF4-FFF2-40B4-BE49-F238E27FC236}">
                <a16:creationId xmlns:a16="http://schemas.microsoft.com/office/drawing/2014/main" id="{9D9058C5-3759-874B-4F1F-57C008546EC5}"/>
              </a:ext>
            </a:extLst>
          </p:cNvPr>
          <p:cNvPicPr>
            <a:picLocks noChangeAspect="1"/>
          </p:cNvPicPr>
          <p:nvPr/>
        </p:nvPicPr>
        <p:blipFill>
          <a:blip r:embed="rId3"/>
          <a:stretch>
            <a:fillRect/>
          </a:stretch>
        </p:blipFill>
        <p:spPr>
          <a:xfrm>
            <a:off x="6477740" y="1089388"/>
            <a:ext cx="5284895" cy="5284895"/>
          </a:xfrm>
          <a:prstGeom prst="rect">
            <a:avLst/>
          </a:prstGeom>
        </p:spPr>
      </p:pic>
    </p:spTree>
    <p:extLst>
      <p:ext uri="{BB962C8B-B14F-4D97-AF65-F5344CB8AC3E}">
        <p14:creationId xmlns:p14="http://schemas.microsoft.com/office/powerpoint/2010/main" val="49710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81DA3-E5A6-B15B-3FDB-5D0F6B93A780}"/>
              </a:ext>
            </a:extLst>
          </p:cNvPr>
          <p:cNvSpPr>
            <a:spLocks noGrp="1"/>
          </p:cNvSpPr>
          <p:nvPr>
            <p:ph type="title"/>
          </p:nvPr>
        </p:nvSpPr>
        <p:spPr/>
        <p:txBody>
          <a:bodyPr>
            <a:normAutofit/>
          </a:bodyPr>
          <a:lstStyle/>
          <a:p>
            <a:r>
              <a:rPr kumimoji="1" lang="zh-CN" altLang="en-US" dirty="0"/>
              <a:t>科学研究三位一体角色系统</a:t>
            </a:r>
          </a:p>
        </p:txBody>
      </p:sp>
      <p:sp>
        <p:nvSpPr>
          <p:cNvPr id="3" name="日期占位符 2">
            <a:extLst>
              <a:ext uri="{FF2B5EF4-FFF2-40B4-BE49-F238E27FC236}">
                <a16:creationId xmlns:a16="http://schemas.microsoft.com/office/drawing/2014/main" id="{7D2C7D2A-1501-1EC9-904B-2E515D72B51E}"/>
              </a:ext>
            </a:extLst>
          </p:cNvPr>
          <p:cNvSpPr>
            <a:spLocks noGrp="1"/>
          </p:cNvSpPr>
          <p:nvPr>
            <p:ph type="dt" sz="half" idx="10"/>
          </p:nvPr>
        </p:nvSpPr>
        <p:spPr/>
        <p:txBody>
          <a:bodyPr/>
          <a:lstStyle/>
          <a:p>
            <a:fld id="{5CFEC49D-C49B-F449-9CEF-950FA90D0D2D}"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1A5E089E-951D-4DC2-4FE5-EBECB778F2B1}"/>
              </a:ext>
            </a:extLst>
          </p:cNvPr>
          <p:cNvSpPr>
            <a:spLocks noGrp="1"/>
          </p:cNvSpPr>
          <p:nvPr>
            <p:ph type="sldNum" sz="quarter" idx="12"/>
          </p:nvPr>
        </p:nvSpPr>
        <p:spPr/>
        <p:txBody>
          <a:bodyPr/>
          <a:lstStyle/>
          <a:p>
            <a:fld id="{A4911521-5835-3843-8C40-A05C163B5C5F}" type="slidenum">
              <a:rPr lang="en-CN" smtClean="0"/>
              <a:pPr/>
              <a:t>23</a:t>
            </a:fld>
            <a:endParaRPr lang="en-CN" dirty="0"/>
          </a:p>
        </p:txBody>
      </p:sp>
      <p:sp>
        <p:nvSpPr>
          <p:cNvPr id="5" name="页脚占位符 4">
            <a:extLst>
              <a:ext uri="{FF2B5EF4-FFF2-40B4-BE49-F238E27FC236}">
                <a16:creationId xmlns:a16="http://schemas.microsoft.com/office/drawing/2014/main" id="{4799006A-6A91-230B-1FCB-CDE6ED1F2ECB}"/>
              </a:ext>
            </a:extLst>
          </p:cNvPr>
          <p:cNvSpPr>
            <a:spLocks noGrp="1"/>
          </p:cNvSpPr>
          <p:nvPr>
            <p:ph type="ftr" sz="quarter" idx="11"/>
          </p:nvPr>
        </p:nvSpPr>
        <p:spPr/>
        <p:txBody>
          <a:bodyPr/>
          <a:lstStyle/>
          <a:p>
            <a:r>
              <a:rPr lang="zh-CN" altLang="en-US"/>
              <a:t>杨子杰</a:t>
            </a:r>
            <a:endParaRPr lang="en-CN" altLang="zh-CN"/>
          </a:p>
        </p:txBody>
      </p:sp>
      <p:sp>
        <p:nvSpPr>
          <p:cNvPr id="8" name="内容占位符 7">
            <a:extLst>
              <a:ext uri="{FF2B5EF4-FFF2-40B4-BE49-F238E27FC236}">
                <a16:creationId xmlns:a16="http://schemas.microsoft.com/office/drawing/2014/main" id="{57E5D21E-CDEF-FA6C-8F28-C7EFE474771F}"/>
              </a:ext>
            </a:extLst>
          </p:cNvPr>
          <p:cNvSpPr>
            <a:spLocks noGrp="1"/>
          </p:cNvSpPr>
          <p:nvPr>
            <p:ph sz="quarter" idx="13"/>
          </p:nvPr>
        </p:nvSpPr>
        <p:spPr/>
        <p:txBody>
          <a:bodyPr/>
          <a:lstStyle/>
          <a:p>
            <a:r>
              <a:rPr lang="zh-CN" altLang="en-US" dirty="0"/>
              <a:t> </a:t>
            </a:r>
          </a:p>
        </p:txBody>
      </p:sp>
      <p:pic>
        <p:nvPicPr>
          <p:cNvPr id="12" name="图片 11" descr="图片包含 文本&#10;&#10;描述已自动生成">
            <a:extLst>
              <a:ext uri="{FF2B5EF4-FFF2-40B4-BE49-F238E27FC236}">
                <a16:creationId xmlns:a16="http://schemas.microsoft.com/office/drawing/2014/main" id="{DC619D93-7445-15F1-B282-2A8BD896D774}"/>
              </a:ext>
            </a:extLst>
          </p:cNvPr>
          <p:cNvPicPr>
            <a:picLocks noChangeAspect="1"/>
          </p:cNvPicPr>
          <p:nvPr/>
        </p:nvPicPr>
        <p:blipFill rotWithShape="1">
          <a:blip r:embed="rId3"/>
          <a:srcRect l="1879" t="14828" r="37227" b="39279"/>
          <a:stretch/>
        </p:blipFill>
        <p:spPr>
          <a:xfrm>
            <a:off x="2368062" y="1027654"/>
            <a:ext cx="7275421" cy="2602374"/>
          </a:xfrm>
          <a:prstGeom prst="rect">
            <a:avLst/>
          </a:prstGeom>
        </p:spPr>
      </p:pic>
      <p:graphicFrame>
        <p:nvGraphicFramePr>
          <p:cNvPr id="13" name="表格 13">
            <a:extLst>
              <a:ext uri="{FF2B5EF4-FFF2-40B4-BE49-F238E27FC236}">
                <a16:creationId xmlns:a16="http://schemas.microsoft.com/office/drawing/2014/main" id="{4D36D54B-CAE5-8356-9610-619F07A83421}"/>
              </a:ext>
            </a:extLst>
          </p:cNvPr>
          <p:cNvGraphicFramePr>
            <a:graphicFrameLocks noGrp="1"/>
          </p:cNvGraphicFramePr>
          <p:nvPr>
            <p:extLst>
              <p:ext uri="{D42A27DB-BD31-4B8C-83A1-F6EECF244321}">
                <p14:modId xmlns:p14="http://schemas.microsoft.com/office/powerpoint/2010/main" val="3637419336"/>
              </p:ext>
            </p:extLst>
          </p:nvPr>
        </p:nvGraphicFramePr>
        <p:xfrm>
          <a:off x="2147852" y="3716355"/>
          <a:ext cx="7884000" cy="2656840"/>
        </p:xfrm>
        <a:graphic>
          <a:graphicData uri="http://schemas.openxmlformats.org/drawingml/2006/table">
            <a:tbl>
              <a:tblPr firstRow="1" bandCol="1">
                <a:tableStyleId>{EB344D84-9AFB-497E-A393-DC336BA19D2E}</a:tableStyleId>
              </a:tblPr>
              <a:tblGrid>
                <a:gridCol w="2628000">
                  <a:extLst>
                    <a:ext uri="{9D8B030D-6E8A-4147-A177-3AD203B41FA5}">
                      <a16:colId xmlns:a16="http://schemas.microsoft.com/office/drawing/2014/main" val="839188504"/>
                    </a:ext>
                  </a:extLst>
                </a:gridCol>
                <a:gridCol w="2628000">
                  <a:extLst>
                    <a:ext uri="{9D8B030D-6E8A-4147-A177-3AD203B41FA5}">
                      <a16:colId xmlns:a16="http://schemas.microsoft.com/office/drawing/2014/main" val="2660922184"/>
                    </a:ext>
                  </a:extLst>
                </a:gridCol>
                <a:gridCol w="2628000">
                  <a:extLst>
                    <a:ext uri="{9D8B030D-6E8A-4147-A177-3AD203B41FA5}">
                      <a16:colId xmlns:a16="http://schemas.microsoft.com/office/drawing/2014/main" val="47077366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t>科学第一推动者</a:t>
                      </a:r>
                    </a:p>
                  </a:txBody>
                  <a:tcPr anchor="ctr"/>
                </a:tc>
                <a:tc>
                  <a:txBody>
                    <a:bodyPr/>
                    <a:lstStyle/>
                    <a:p>
                      <a:pPr algn="ctr"/>
                      <a:r>
                        <a:rPr lang="zh-CN" altLang="en-US" sz="1600" b="1" dirty="0"/>
                        <a:t>主脑</a:t>
                      </a:r>
                      <a:endParaRPr lang="zh-CN" altLang="en-US" sz="1600" dirty="0"/>
                    </a:p>
                  </a:txBody>
                  <a:tcPr anchor="ctr"/>
                </a:tc>
                <a:tc>
                  <a:txBody>
                    <a:bodyPr/>
                    <a:lstStyle/>
                    <a:p>
                      <a:pPr algn="ctr"/>
                      <a:r>
                        <a:rPr lang="zh-CN" altLang="en-US" sz="1600" b="1" dirty="0"/>
                        <a:t>助手</a:t>
                      </a:r>
                      <a:endParaRPr lang="zh-CN" altLang="en-US" sz="1600" dirty="0"/>
                    </a:p>
                  </a:txBody>
                  <a:tcPr anchor="ctr"/>
                </a:tc>
                <a:extLst>
                  <a:ext uri="{0D108BD9-81ED-4DB2-BD59-A6C34878D82A}">
                    <a16:rowId xmlns:a16="http://schemas.microsoft.com/office/drawing/2014/main" val="716713246"/>
                  </a:ext>
                </a:extLst>
              </a:tr>
              <a:tr h="370840">
                <a:tc>
                  <a:txBody>
                    <a:bodyPr/>
                    <a:lstStyle/>
                    <a:p>
                      <a:pPr algn="just"/>
                      <a:r>
                        <a:rPr lang="zh-CN" altLang="en-US" sz="1600" dirty="0"/>
                        <a:t>设定最高层次的科研方向，决定探索兴趣和目标，直接反映科学意志</a:t>
                      </a:r>
                    </a:p>
                  </a:txBody>
                  <a:tcPr anchor="ctr"/>
                </a:tc>
                <a:tc>
                  <a:txBody>
                    <a:bodyPr/>
                    <a:lstStyle/>
                    <a:p>
                      <a:pPr algn="just"/>
                      <a:r>
                        <a:rPr lang="zh-CN" altLang="en-US" sz="1600" dirty="0"/>
                        <a:t>在科学第一推动者的科学意志驱使下，主脑在给定的特定研究方向内，作为知识和智慧的主要供者，提出合理的研究假设、设计实验、分析数据并得出科学结论</a:t>
                      </a:r>
                    </a:p>
                  </a:txBody>
                  <a:tcPr anchor="ctr"/>
                </a:tc>
                <a:tc>
                  <a:txBody>
                    <a:bodyPr/>
                    <a:lstStyle/>
                    <a:p>
                      <a:pPr algn="just"/>
                      <a:r>
                        <a:rPr lang="zh-CN" altLang="en-US" sz="1600" dirty="0"/>
                        <a:t>职责包括执行和完成主脑分配的特定研究实验或任务，并将实验结果反馈给主脑。在涉及多个代理的科学研究任务（包括</a:t>
                      </a:r>
                      <a:r>
                        <a:rPr lang="en-US" altLang="zh-CN" sz="1600" dirty="0"/>
                        <a:t>HI</a:t>
                      </a:r>
                      <a:r>
                        <a:rPr lang="zh-CN" altLang="en-US" sz="1600" dirty="0"/>
                        <a:t>和</a:t>
                      </a:r>
                      <a:r>
                        <a:rPr lang="en-US" altLang="zh-CN" sz="1600" dirty="0"/>
                        <a:t>AI</a:t>
                      </a:r>
                      <a:r>
                        <a:rPr lang="zh-CN" altLang="en-US" sz="1600" dirty="0"/>
                        <a:t>代理）的情况下，助手还协调和促进代理之间的沟通，并根据代理与真实世界的互动与主脑交换信息</a:t>
                      </a:r>
                    </a:p>
                  </a:txBody>
                  <a:tcPr anchor="ctr"/>
                </a:tc>
                <a:extLst>
                  <a:ext uri="{0D108BD9-81ED-4DB2-BD59-A6C34878D82A}">
                    <a16:rowId xmlns:a16="http://schemas.microsoft.com/office/drawing/2014/main" val="2435992882"/>
                  </a:ext>
                </a:extLst>
              </a:tr>
            </a:tbl>
          </a:graphicData>
        </a:graphic>
      </p:graphicFrame>
      <p:sp>
        <p:nvSpPr>
          <p:cNvPr id="7" name="文本框 6">
            <a:extLst>
              <a:ext uri="{FF2B5EF4-FFF2-40B4-BE49-F238E27FC236}">
                <a16:creationId xmlns:a16="http://schemas.microsoft.com/office/drawing/2014/main" id="{D2914594-6E0C-5986-0941-F5AF8427E12D}"/>
              </a:ext>
            </a:extLst>
          </p:cNvPr>
          <p:cNvSpPr txBox="1"/>
          <p:nvPr/>
        </p:nvSpPr>
        <p:spPr>
          <a:xfrm>
            <a:off x="83246" y="1027654"/>
            <a:ext cx="1777085" cy="2062103"/>
          </a:xfrm>
          <a:prstGeom prst="rect">
            <a:avLst/>
          </a:prstGeom>
          <a:noFill/>
        </p:spPr>
        <p:txBody>
          <a:bodyPr wrap="square">
            <a:spAutoFit/>
          </a:bodyPr>
          <a:lstStyle/>
          <a:p>
            <a:pPr algn="just"/>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基于对该研究中，</a:t>
            </a:r>
            <a:r>
              <a:rPr lang="en-US" altLang="zh-CN" sz="1600" b="1" kern="0" dirty="0">
                <a:solidFill>
                  <a:srgbClr val="3371B5"/>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FF8400"/>
                </a:solidFill>
                <a:effectLst/>
                <a:latin typeface="Microsoft YaHei" panose="020B0503020204020204" pitchFamily="34" charset="-122"/>
                <a:ea typeface="Microsoft YaHei" panose="020B0503020204020204" pitchFamily="34" charset="-122"/>
                <a:cs typeface="宋体" panose="02010600030101010101" pitchFamily="2" charset="-122"/>
              </a:rPr>
              <a:t>HI</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在</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科学研究各环节</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所占据的</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抽象地位</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的</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哲学反思</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，抽象出科学研究中最为关键的</a:t>
            </a: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3</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种</a:t>
            </a: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层级抽象</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角色</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endParaRPr lang="zh-CN" altLang="zh-CN" sz="1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29861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81DA3-E5A6-B15B-3FDB-5D0F6B93A780}"/>
              </a:ext>
            </a:extLst>
          </p:cNvPr>
          <p:cNvSpPr>
            <a:spLocks noGrp="1"/>
          </p:cNvSpPr>
          <p:nvPr>
            <p:ph type="title"/>
          </p:nvPr>
        </p:nvSpPr>
        <p:spPr/>
        <p:txBody>
          <a:bodyPr>
            <a:normAutofit/>
          </a:bodyPr>
          <a:lstStyle/>
          <a:p>
            <a:r>
              <a:rPr kumimoji="1" lang="en-US" altLang="zh-CN" dirty="0"/>
              <a:t>AI</a:t>
            </a:r>
            <a:r>
              <a:rPr kumimoji="1" lang="zh-CN" altLang="en-US" dirty="0"/>
              <a:t>介导的五阶段科学革命</a:t>
            </a:r>
          </a:p>
        </p:txBody>
      </p:sp>
      <p:sp>
        <p:nvSpPr>
          <p:cNvPr id="3" name="日期占位符 2">
            <a:extLst>
              <a:ext uri="{FF2B5EF4-FFF2-40B4-BE49-F238E27FC236}">
                <a16:creationId xmlns:a16="http://schemas.microsoft.com/office/drawing/2014/main" id="{7D2C7D2A-1501-1EC9-904B-2E515D72B51E}"/>
              </a:ext>
            </a:extLst>
          </p:cNvPr>
          <p:cNvSpPr>
            <a:spLocks noGrp="1"/>
          </p:cNvSpPr>
          <p:nvPr>
            <p:ph type="dt" sz="half" idx="10"/>
          </p:nvPr>
        </p:nvSpPr>
        <p:spPr/>
        <p:txBody>
          <a:bodyPr/>
          <a:lstStyle/>
          <a:p>
            <a:fld id="{C3597B84-DF21-864C-8A7D-8BEA84F04F5D}"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1A5E089E-951D-4DC2-4FE5-EBECB778F2B1}"/>
              </a:ext>
            </a:extLst>
          </p:cNvPr>
          <p:cNvSpPr>
            <a:spLocks noGrp="1"/>
          </p:cNvSpPr>
          <p:nvPr>
            <p:ph type="sldNum" sz="quarter" idx="12"/>
          </p:nvPr>
        </p:nvSpPr>
        <p:spPr/>
        <p:txBody>
          <a:bodyPr/>
          <a:lstStyle/>
          <a:p>
            <a:fld id="{A4911521-5835-3843-8C40-A05C163B5C5F}" type="slidenum">
              <a:rPr lang="en-CN" smtClean="0"/>
              <a:pPr/>
              <a:t>24</a:t>
            </a:fld>
            <a:endParaRPr lang="en-CN" dirty="0"/>
          </a:p>
        </p:txBody>
      </p:sp>
      <p:sp>
        <p:nvSpPr>
          <p:cNvPr id="5" name="页脚占位符 4">
            <a:extLst>
              <a:ext uri="{FF2B5EF4-FFF2-40B4-BE49-F238E27FC236}">
                <a16:creationId xmlns:a16="http://schemas.microsoft.com/office/drawing/2014/main" id="{4799006A-6A91-230B-1FCB-CDE6ED1F2ECB}"/>
              </a:ext>
            </a:extLst>
          </p:cNvPr>
          <p:cNvSpPr>
            <a:spLocks noGrp="1"/>
          </p:cNvSpPr>
          <p:nvPr>
            <p:ph type="ftr" sz="quarter" idx="11"/>
          </p:nvPr>
        </p:nvSpPr>
        <p:spPr/>
        <p:txBody>
          <a:bodyPr/>
          <a:lstStyle/>
          <a:p>
            <a:r>
              <a:rPr lang="zh-CN" altLang="en-US"/>
              <a:t>杨子杰</a:t>
            </a:r>
            <a:endParaRPr lang="en-CN" altLang="zh-CN"/>
          </a:p>
        </p:txBody>
      </p:sp>
      <p:sp>
        <p:nvSpPr>
          <p:cNvPr id="8" name="内容占位符 7">
            <a:extLst>
              <a:ext uri="{FF2B5EF4-FFF2-40B4-BE49-F238E27FC236}">
                <a16:creationId xmlns:a16="http://schemas.microsoft.com/office/drawing/2014/main" id="{57E5D21E-CDEF-FA6C-8F28-C7EFE474771F}"/>
              </a:ext>
            </a:extLst>
          </p:cNvPr>
          <p:cNvSpPr>
            <a:spLocks noGrp="1"/>
          </p:cNvSpPr>
          <p:nvPr>
            <p:ph sz="quarter" idx="13"/>
          </p:nvPr>
        </p:nvSpPr>
        <p:spPr/>
        <p:txBody>
          <a:bodyPr/>
          <a:lstStyle/>
          <a:p>
            <a:r>
              <a:rPr lang="en-US" altLang="zh-CN" dirty="0"/>
              <a:t>Kuhn, T. S. The Structure of Scientific Revolutions. 1962 (50th Anniversary Edition: 2012).</a:t>
            </a:r>
          </a:p>
          <a:p>
            <a:r>
              <a:rPr lang="en-US" altLang="zh-CN" dirty="0"/>
              <a:t>Image source: Wikipedia, Google Image</a:t>
            </a:r>
            <a:endParaRPr lang="zh-CN" altLang="en-US" dirty="0"/>
          </a:p>
        </p:txBody>
      </p:sp>
      <p:grpSp>
        <p:nvGrpSpPr>
          <p:cNvPr id="25" name="组合 24">
            <a:extLst>
              <a:ext uri="{FF2B5EF4-FFF2-40B4-BE49-F238E27FC236}">
                <a16:creationId xmlns:a16="http://schemas.microsoft.com/office/drawing/2014/main" id="{335173A6-1C3B-5E6C-495E-69D748A96985}"/>
              </a:ext>
            </a:extLst>
          </p:cNvPr>
          <p:cNvGrpSpPr/>
          <p:nvPr/>
        </p:nvGrpSpPr>
        <p:grpSpPr>
          <a:xfrm>
            <a:off x="293902" y="1183741"/>
            <a:ext cx="4363687" cy="4814696"/>
            <a:chOff x="298641" y="985411"/>
            <a:chExt cx="3320084" cy="3663233"/>
          </a:xfrm>
        </p:grpSpPr>
        <p:grpSp>
          <p:nvGrpSpPr>
            <p:cNvPr id="23" name="组合 22">
              <a:extLst>
                <a:ext uri="{FF2B5EF4-FFF2-40B4-BE49-F238E27FC236}">
                  <a16:creationId xmlns:a16="http://schemas.microsoft.com/office/drawing/2014/main" id="{C1352B19-1159-F928-B95C-163596EA0B45}"/>
                </a:ext>
              </a:extLst>
            </p:cNvPr>
            <p:cNvGrpSpPr/>
            <p:nvPr/>
          </p:nvGrpSpPr>
          <p:grpSpPr>
            <a:xfrm>
              <a:off x="2248831" y="985411"/>
              <a:ext cx="1369894" cy="1963435"/>
              <a:chOff x="2595667" y="985411"/>
              <a:chExt cx="1369894" cy="1963435"/>
            </a:xfrm>
          </p:grpSpPr>
          <p:pic>
            <p:nvPicPr>
              <p:cNvPr id="1026" name="Picture 2" descr="The Structure of Scientific Revolutions: 50th Anniversary Edition: Kuhn,  Thomas S., Hacking, Ian: 8601404381294: Amazon.com: Books">
                <a:extLst>
                  <a:ext uri="{FF2B5EF4-FFF2-40B4-BE49-F238E27FC236}">
                    <a16:creationId xmlns:a16="http://schemas.microsoft.com/office/drawing/2014/main" id="{C56BF7ED-3158-1792-8619-E151DE5A0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392" y="1223252"/>
                <a:ext cx="1116444" cy="172559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1ED2DF05-E5A0-EFB7-778D-66187E74E4A0}"/>
                  </a:ext>
                </a:extLst>
              </p:cNvPr>
              <p:cNvSpPr txBox="1"/>
              <p:nvPr/>
            </p:nvSpPr>
            <p:spPr>
              <a:xfrm>
                <a:off x="2595667" y="985411"/>
                <a:ext cx="1369894" cy="234170"/>
              </a:xfrm>
              <a:prstGeom prst="rect">
                <a:avLst/>
              </a:prstGeom>
              <a:noFill/>
            </p:spPr>
            <p:txBody>
              <a:bodyPr wrap="none" rtlCol="0">
                <a:spAutoFit/>
              </a:bodyPr>
              <a:lstStyle/>
              <a:p>
                <a:pPr algn="ctr"/>
                <a:r>
                  <a:rPr kumimoji="1" lang="en-US" altLang="zh-CN" sz="1400" b="1" dirty="0"/>
                  <a:t>《</a:t>
                </a:r>
                <a:r>
                  <a:rPr kumimoji="1" lang="zh-CN" altLang="en-US" sz="1400" b="1" dirty="0"/>
                  <a:t>科学革命的结构</a:t>
                </a:r>
                <a:r>
                  <a:rPr kumimoji="1" lang="en-US" altLang="zh-CN" sz="1400" b="1" dirty="0"/>
                  <a:t>》</a:t>
                </a:r>
                <a:endParaRPr kumimoji="1" lang="zh-CN" altLang="en-US" sz="1400" b="1" dirty="0"/>
              </a:p>
            </p:txBody>
          </p:sp>
        </p:grpSp>
        <p:grpSp>
          <p:nvGrpSpPr>
            <p:cNvPr id="24" name="组合 23">
              <a:extLst>
                <a:ext uri="{FF2B5EF4-FFF2-40B4-BE49-F238E27FC236}">
                  <a16:creationId xmlns:a16="http://schemas.microsoft.com/office/drawing/2014/main" id="{4CDBA9C6-2EAB-9409-0933-787C94260DB7}"/>
                </a:ext>
              </a:extLst>
            </p:cNvPr>
            <p:cNvGrpSpPr/>
            <p:nvPr/>
          </p:nvGrpSpPr>
          <p:grpSpPr>
            <a:xfrm>
              <a:off x="396715" y="985411"/>
              <a:ext cx="1405820" cy="1939798"/>
              <a:chOff x="743551" y="985411"/>
              <a:chExt cx="1405820" cy="1939798"/>
            </a:xfrm>
          </p:grpSpPr>
          <p:pic>
            <p:nvPicPr>
              <p:cNvPr id="1028" name="Picture 4">
                <a:extLst>
                  <a:ext uri="{FF2B5EF4-FFF2-40B4-BE49-F238E27FC236}">
                    <a16:creationId xmlns:a16="http://schemas.microsoft.com/office/drawing/2014/main" id="{A4785E76-7FAC-7DCB-F4EC-E50EFC364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51" y="1199615"/>
                <a:ext cx="1405820" cy="1725594"/>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DA7798C8-221F-A269-8C36-89BBA3BC8294}"/>
                  </a:ext>
                </a:extLst>
              </p:cNvPr>
              <p:cNvSpPr txBox="1"/>
              <p:nvPr/>
            </p:nvSpPr>
            <p:spPr>
              <a:xfrm>
                <a:off x="1004832" y="985411"/>
                <a:ext cx="883259" cy="234170"/>
              </a:xfrm>
              <a:prstGeom prst="rect">
                <a:avLst/>
              </a:prstGeom>
              <a:noFill/>
            </p:spPr>
            <p:txBody>
              <a:bodyPr wrap="none" rtlCol="0">
                <a:spAutoFit/>
              </a:bodyPr>
              <a:lstStyle/>
              <a:p>
                <a:pPr algn="ctr"/>
                <a:r>
                  <a:rPr kumimoji="1" lang="zh-CN" altLang="en-US" sz="1400" b="1" dirty="0"/>
                  <a:t>托马斯</a:t>
                </a:r>
                <a:r>
                  <a:rPr kumimoji="1" lang="en-US" altLang="zh-CN" sz="1400" b="1" dirty="0"/>
                  <a:t>·</a:t>
                </a:r>
                <a:r>
                  <a:rPr kumimoji="1" lang="zh-CN" altLang="en-US" sz="1400" b="1" dirty="0"/>
                  <a:t>库恩</a:t>
                </a:r>
              </a:p>
            </p:txBody>
          </p:sp>
        </p:grpSp>
        <p:pic>
          <p:nvPicPr>
            <p:cNvPr id="22" name="图片 21" descr="图示&#10;&#10;中度可信度描述已自动生成">
              <a:extLst>
                <a:ext uri="{FF2B5EF4-FFF2-40B4-BE49-F238E27FC236}">
                  <a16:creationId xmlns:a16="http://schemas.microsoft.com/office/drawing/2014/main" id="{CB97CFDB-9057-A106-2ABD-DA677B8E6902}"/>
                </a:ext>
              </a:extLst>
            </p:cNvPr>
            <p:cNvPicPr>
              <a:picLocks noChangeAspect="1"/>
            </p:cNvPicPr>
            <p:nvPr/>
          </p:nvPicPr>
          <p:blipFill>
            <a:blip r:embed="rId5"/>
            <a:stretch>
              <a:fillRect/>
            </a:stretch>
          </p:blipFill>
          <p:spPr>
            <a:xfrm>
              <a:off x="298641" y="3086305"/>
              <a:ext cx="3193353" cy="1562339"/>
            </a:xfrm>
            <a:prstGeom prst="rect">
              <a:avLst/>
            </a:prstGeom>
          </p:spPr>
        </p:pic>
      </p:grpSp>
      <p:cxnSp>
        <p:nvCxnSpPr>
          <p:cNvPr id="27" name="直线连接符 26">
            <a:extLst>
              <a:ext uri="{FF2B5EF4-FFF2-40B4-BE49-F238E27FC236}">
                <a16:creationId xmlns:a16="http://schemas.microsoft.com/office/drawing/2014/main" id="{AC5CBF62-F7E3-C9C2-C785-572681DC9EFC}"/>
              </a:ext>
            </a:extLst>
          </p:cNvPr>
          <p:cNvCxnSpPr>
            <a:cxnSpLocks/>
          </p:cNvCxnSpPr>
          <p:nvPr/>
        </p:nvCxnSpPr>
        <p:spPr>
          <a:xfrm>
            <a:off x="4866290" y="1145628"/>
            <a:ext cx="0" cy="4890922"/>
          </a:xfrm>
          <a:prstGeom prst="line">
            <a:avLst/>
          </a:prstGeom>
          <a:ln w="57150">
            <a:solidFill>
              <a:srgbClr val="132343"/>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C3CDB37F-DEB4-03C7-25B9-BE242782C417}"/>
              </a:ext>
            </a:extLst>
          </p:cNvPr>
          <p:cNvGrpSpPr/>
          <p:nvPr/>
        </p:nvGrpSpPr>
        <p:grpSpPr>
          <a:xfrm>
            <a:off x="5074993" y="1716441"/>
            <a:ext cx="6938092" cy="3749296"/>
            <a:chOff x="5074993" y="1554352"/>
            <a:chExt cx="6938092" cy="3749296"/>
          </a:xfrm>
        </p:grpSpPr>
        <p:pic>
          <p:nvPicPr>
            <p:cNvPr id="12" name="图片 11" descr="图片包含 文本&#10;&#10;描述已自动生成">
              <a:extLst>
                <a:ext uri="{FF2B5EF4-FFF2-40B4-BE49-F238E27FC236}">
                  <a16:creationId xmlns:a16="http://schemas.microsoft.com/office/drawing/2014/main" id="{DC619D93-7445-15F1-B282-2A8BD896D774}"/>
                </a:ext>
              </a:extLst>
            </p:cNvPr>
            <p:cNvPicPr>
              <a:picLocks noChangeAspect="1"/>
            </p:cNvPicPr>
            <p:nvPr/>
          </p:nvPicPr>
          <p:blipFill>
            <a:blip r:embed="rId6"/>
            <a:stretch>
              <a:fillRect/>
            </a:stretch>
          </p:blipFill>
          <p:spPr>
            <a:xfrm>
              <a:off x="5074993" y="2010696"/>
              <a:ext cx="6938092" cy="3292952"/>
            </a:xfrm>
            <a:prstGeom prst="rect">
              <a:avLst/>
            </a:prstGeom>
          </p:spPr>
        </p:pic>
        <p:sp>
          <p:nvSpPr>
            <p:cNvPr id="30" name="文本框 29">
              <a:extLst>
                <a:ext uri="{FF2B5EF4-FFF2-40B4-BE49-F238E27FC236}">
                  <a16:creationId xmlns:a16="http://schemas.microsoft.com/office/drawing/2014/main" id="{7F85EC0F-EC5A-5815-DFE3-A012CCC9DC17}"/>
                </a:ext>
              </a:extLst>
            </p:cNvPr>
            <p:cNvSpPr txBox="1"/>
            <p:nvPr/>
          </p:nvSpPr>
          <p:spPr>
            <a:xfrm>
              <a:off x="6746111" y="1554352"/>
              <a:ext cx="3595856" cy="461665"/>
            </a:xfrm>
            <a:prstGeom prst="rect">
              <a:avLst/>
            </a:prstGeom>
            <a:noFill/>
          </p:spPr>
          <p:txBody>
            <a:bodyPr wrap="none" rtlCol="0">
              <a:spAutoFit/>
            </a:bodyPr>
            <a:lstStyle/>
            <a:p>
              <a:pPr algn="ctr"/>
              <a:r>
                <a:rPr kumimoji="1" lang="en-US" altLang="zh-CN" sz="2400" b="1" dirty="0"/>
                <a:t>AI</a:t>
              </a:r>
              <a:r>
                <a:rPr kumimoji="1" lang="zh-CN" altLang="en-US" sz="2400" b="1" dirty="0"/>
                <a:t>介导的五阶段科学革命</a:t>
              </a:r>
            </a:p>
          </p:txBody>
        </p:sp>
      </p:grpSp>
      <p:sp>
        <p:nvSpPr>
          <p:cNvPr id="35" name="文本框 34">
            <a:extLst>
              <a:ext uri="{FF2B5EF4-FFF2-40B4-BE49-F238E27FC236}">
                <a16:creationId xmlns:a16="http://schemas.microsoft.com/office/drawing/2014/main" id="{1C0370DE-2CEB-F010-51D5-21C75FF0E02C}"/>
              </a:ext>
            </a:extLst>
          </p:cNvPr>
          <p:cNvSpPr txBox="1"/>
          <p:nvPr/>
        </p:nvSpPr>
        <p:spPr>
          <a:xfrm>
            <a:off x="293902" y="3943306"/>
            <a:ext cx="2729752" cy="646331"/>
          </a:xfrm>
          <a:prstGeom prst="rect">
            <a:avLst/>
          </a:prstGeom>
          <a:noFill/>
        </p:spPr>
        <p:txBody>
          <a:bodyPr wrap="square">
            <a:spAutoFit/>
          </a:bodyPr>
          <a:lstStyle/>
          <a:p>
            <a:r>
              <a:rPr kumimoji="1" lang="zh-CN" altLang="en-US" sz="1800" b="1" dirty="0"/>
              <a:t>科学革命</a:t>
            </a:r>
            <a:endParaRPr kumimoji="1" lang="en-US" altLang="zh-CN" sz="1800" b="1" dirty="0"/>
          </a:p>
          <a:p>
            <a:r>
              <a:rPr kumimoji="1" lang="zh-CN" altLang="en-US" dirty="0"/>
              <a:t>科学进展的非线性</a:t>
            </a:r>
            <a:endParaRPr lang="zh-CN" altLang="en-US" dirty="0"/>
          </a:p>
        </p:txBody>
      </p:sp>
    </p:spTree>
    <p:extLst>
      <p:ext uri="{BB962C8B-B14F-4D97-AF65-F5344CB8AC3E}">
        <p14:creationId xmlns:p14="http://schemas.microsoft.com/office/powerpoint/2010/main" val="217393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81DA3-E5A6-B15B-3FDB-5D0F6B93A780}"/>
              </a:ext>
            </a:extLst>
          </p:cNvPr>
          <p:cNvSpPr>
            <a:spLocks noGrp="1"/>
          </p:cNvSpPr>
          <p:nvPr>
            <p:ph type="title"/>
          </p:nvPr>
        </p:nvSpPr>
        <p:spPr/>
        <p:txBody>
          <a:bodyPr>
            <a:normAutofit fontScale="90000"/>
          </a:bodyPr>
          <a:lstStyle/>
          <a:p>
            <a:r>
              <a:rPr kumimoji="1" lang="en-US" altLang="zh-CN" dirty="0"/>
              <a:t>AI</a:t>
            </a:r>
            <a:r>
              <a:rPr kumimoji="1" lang="zh-CN" altLang="en-US" dirty="0"/>
              <a:t>介导的五阶段科学革命</a:t>
            </a:r>
            <a:br>
              <a:rPr kumimoji="1" lang="en-US" altLang="zh-CN" dirty="0"/>
            </a:br>
            <a:r>
              <a:rPr kumimoji="1" lang="zh-CN" altLang="en-US" dirty="0"/>
              <a:t>阶段</a:t>
            </a:r>
            <a:r>
              <a:rPr kumimoji="1" lang="en-US" altLang="zh-CN" dirty="0"/>
              <a:t>I</a:t>
            </a:r>
            <a:r>
              <a:rPr kumimoji="1" lang="zh-CN" altLang="en-US" dirty="0"/>
              <a:t>：</a:t>
            </a:r>
            <a:r>
              <a:rPr kumimoji="1" lang="en-US" altLang="zh-CN" dirty="0"/>
              <a:t>HI</a:t>
            </a:r>
            <a:r>
              <a:rPr kumimoji="1" lang="zh-CN" altLang="en-US" dirty="0"/>
              <a:t>主导式研究（</a:t>
            </a:r>
            <a:r>
              <a:rPr kumimoji="1" lang="en-US" altLang="zh-CN" dirty="0"/>
              <a:t>Stage I: HI-led Research</a:t>
            </a:r>
            <a:r>
              <a:rPr kumimoji="1" lang="zh-CN" altLang="en-US" dirty="0"/>
              <a:t>）</a:t>
            </a:r>
            <a:endParaRPr kumimoji="1" lang="zh-CN" altLang="en-US" b="0" dirty="0"/>
          </a:p>
        </p:txBody>
      </p:sp>
      <p:sp>
        <p:nvSpPr>
          <p:cNvPr id="3" name="日期占位符 2">
            <a:extLst>
              <a:ext uri="{FF2B5EF4-FFF2-40B4-BE49-F238E27FC236}">
                <a16:creationId xmlns:a16="http://schemas.microsoft.com/office/drawing/2014/main" id="{7D2C7D2A-1501-1EC9-904B-2E515D72B51E}"/>
              </a:ext>
            </a:extLst>
          </p:cNvPr>
          <p:cNvSpPr>
            <a:spLocks noGrp="1"/>
          </p:cNvSpPr>
          <p:nvPr>
            <p:ph type="dt" sz="half" idx="10"/>
          </p:nvPr>
        </p:nvSpPr>
        <p:spPr/>
        <p:txBody>
          <a:bodyPr/>
          <a:lstStyle/>
          <a:p>
            <a:fld id="{F7FE50E6-CCBF-5F44-9A4C-BE4E9BA88239}"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1A5E089E-951D-4DC2-4FE5-EBECB778F2B1}"/>
              </a:ext>
            </a:extLst>
          </p:cNvPr>
          <p:cNvSpPr>
            <a:spLocks noGrp="1"/>
          </p:cNvSpPr>
          <p:nvPr>
            <p:ph type="sldNum" sz="quarter" idx="12"/>
          </p:nvPr>
        </p:nvSpPr>
        <p:spPr/>
        <p:txBody>
          <a:bodyPr/>
          <a:lstStyle/>
          <a:p>
            <a:fld id="{A4911521-5835-3843-8C40-A05C163B5C5F}" type="slidenum">
              <a:rPr lang="en-CN" smtClean="0"/>
              <a:pPr/>
              <a:t>25</a:t>
            </a:fld>
            <a:endParaRPr lang="en-CN" dirty="0"/>
          </a:p>
        </p:txBody>
      </p:sp>
      <p:sp>
        <p:nvSpPr>
          <p:cNvPr id="5" name="页脚占位符 4">
            <a:extLst>
              <a:ext uri="{FF2B5EF4-FFF2-40B4-BE49-F238E27FC236}">
                <a16:creationId xmlns:a16="http://schemas.microsoft.com/office/drawing/2014/main" id="{4799006A-6A91-230B-1FCB-CDE6ED1F2ECB}"/>
              </a:ext>
            </a:extLst>
          </p:cNvPr>
          <p:cNvSpPr>
            <a:spLocks noGrp="1"/>
          </p:cNvSpPr>
          <p:nvPr>
            <p:ph type="ftr" sz="quarter" idx="11"/>
          </p:nvPr>
        </p:nvSpPr>
        <p:spPr/>
        <p:txBody>
          <a:bodyPr/>
          <a:lstStyle/>
          <a:p>
            <a:r>
              <a:rPr lang="zh-CN" altLang="en-US"/>
              <a:t>杨子杰</a:t>
            </a:r>
            <a:endParaRPr lang="en-CN" altLang="zh-CN"/>
          </a:p>
        </p:txBody>
      </p:sp>
      <p:pic>
        <p:nvPicPr>
          <p:cNvPr id="12" name="图片 11" descr="图片包含 文本&#10;&#10;描述已自动生成">
            <a:extLst>
              <a:ext uri="{FF2B5EF4-FFF2-40B4-BE49-F238E27FC236}">
                <a16:creationId xmlns:a16="http://schemas.microsoft.com/office/drawing/2014/main" id="{DC619D93-7445-15F1-B282-2A8BD896D774}"/>
              </a:ext>
            </a:extLst>
          </p:cNvPr>
          <p:cNvPicPr>
            <a:picLocks noChangeAspect="1"/>
          </p:cNvPicPr>
          <p:nvPr/>
        </p:nvPicPr>
        <p:blipFill>
          <a:blip r:embed="rId3"/>
          <a:stretch>
            <a:fillRect/>
          </a:stretch>
        </p:blipFill>
        <p:spPr>
          <a:xfrm>
            <a:off x="151736" y="2400169"/>
            <a:ext cx="5546210" cy="2632338"/>
          </a:xfrm>
          <a:prstGeom prst="rect">
            <a:avLst/>
          </a:prstGeom>
        </p:spPr>
      </p:pic>
      <p:sp>
        <p:nvSpPr>
          <p:cNvPr id="6" name="文本框 5">
            <a:extLst>
              <a:ext uri="{FF2B5EF4-FFF2-40B4-BE49-F238E27FC236}">
                <a16:creationId xmlns:a16="http://schemas.microsoft.com/office/drawing/2014/main" id="{B9F99EF5-F31A-858E-0E84-891184DC00DF}"/>
              </a:ext>
            </a:extLst>
          </p:cNvPr>
          <p:cNvSpPr txBox="1"/>
          <p:nvPr/>
        </p:nvSpPr>
        <p:spPr>
          <a:xfrm>
            <a:off x="6241042" y="2206299"/>
            <a:ext cx="5799222" cy="3003451"/>
          </a:xfrm>
          <a:prstGeom prst="rect">
            <a:avLst/>
          </a:prstGeom>
          <a:noFill/>
        </p:spPr>
        <p:txBody>
          <a:bodyPr wrap="square" rtlCol="0" anchor="ctr">
            <a:spAutoFit/>
          </a:bodyPr>
          <a:lstStyle/>
          <a:p>
            <a:pPr algn="l">
              <a:lnSpc>
                <a:spcPct val="150000"/>
              </a:lnSpc>
            </a:pP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科学</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第一推动者：主脑：助手</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 = </a:t>
            </a:r>
            <a:r>
              <a:rPr lang="en-US" altLang="zh-CN" sz="1600" b="1" kern="0" dirty="0">
                <a:solidFill>
                  <a:srgbClr val="FF8400"/>
                </a:solidFill>
                <a:effectLst/>
                <a:latin typeface="Microsoft YaHei" panose="020B0503020204020204" pitchFamily="34" charset="-122"/>
                <a:ea typeface="Microsoft YaHei" panose="020B0503020204020204" pitchFamily="34" charset="-122"/>
                <a:cs typeface="宋体" panose="02010600030101010101" pitchFamily="2" charset="-122"/>
              </a:rPr>
              <a:t>HI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FF8400"/>
                </a:solidFill>
                <a:effectLst/>
                <a:latin typeface="Microsoft YaHei" panose="020B0503020204020204" pitchFamily="34" charset="-122"/>
                <a:ea typeface="Microsoft YaHei" panose="020B0503020204020204" pitchFamily="34" charset="-122"/>
                <a:cs typeface="宋体" panose="02010600030101010101" pitchFamily="2" charset="-122"/>
              </a:rPr>
              <a:t>HI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FF8400"/>
                </a:solidFill>
                <a:effectLst/>
                <a:latin typeface="Microsoft YaHei" panose="020B0503020204020204" pitchFamily="34" charset="-122"/>
                <a:ea typeface="Microsoft YaHei" panose="020B0503020204020204" pitchFamily="34" charset="-122"/>
                <a:cs typeface="宋体" panose="02010600030101010101" pitchFamily="2" charset="-122"/>
              </a:rPr>
              <a:t>HI</a:t>
            </a:r>
            <a:endPar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algn="l">
              <a:lnSpc>
                <a:spcPct val="150000"/>
              </a:lnSpc>
            </a:pP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科学能力：</a:t>
            </a: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0</a:t>
            </a:r>
          </a:p>
          <a:p>
            <a:pPr algn="l">
              <a:lnSpc>
                <a:spcPct val="150000"/>
              </a:lnSpc>
            </a:pPr>
            <a:endParaRPr lang="zh-CN"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pP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传统的科学研究属于这个阶段</a:t>
            </a:r>
            <a:endPar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algn="l">
              <a:lnSpc>
                <a:spcPct val="150000"/>
              </a:lnSpc>
            </a:pPr>
            <a:endPar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人类直接参与几乎所有重要的科学过程。机器或</a:t>
            </a: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的智能水平在这个阶段仍然很低</a:t>
            </a: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只起到辅助作用，其能力通常不超过人们的预期</a:t>
            </a:r>
            <a:endParaRPr lang="zh-CN"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DA6A2B02-34C7-3C28-BAE9-144C306C4145}"/>
              </a:ext>
            </a:extLst>
          </p:cNvPr>
          <p:cNvSpPr/>
          <p:nvPr/>
        </p:nvSpPr>
        <p:spPr>
          <a:xfrm>
            <a:off x="151736" y="3998433"/>
            <a:ext cx="5546210" cy="202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8">
            <a:extLst>
              <a:ext uri="{FF2B5EF4-FFF2-40B4-BE49-F238E27FC236}">
                <a16:creationId xmlns:a16="http://schemas.microsoft.com/office/drawing/2014/main" id="{7068666B-8348-8CC0-697E-51E00868BE02}"/>
              </a:ext>
            </a:extLst>
          </p:cNvPr>
          <p:cNvSpPr>
            <a:spLocks noGrp="1"/>
          </p:cNvSpPr>
          <p:nvPr>
            <p:ph sz="quarter" idx="13"/>
          </p:nvPr>
        </p:nvSpPr>
        <p:spPr/>
        <p:txBody>
          <a:bodyPr/>
          <a:lstStyle/>
          <a:p>
            <a:endParaRPr lang="zh-CN" altLang="en-US"/>
          </a:p>
        </p:txBody>
      </p:sp>
      <p:sp>
        <p:nvSpPr>
          <p:cNvPr id="13" name="文本框 12">
            <a:extLst>
              <a:ext uri="{FF2B5EF4-FFF2-40B4-BE49-F238E27FC236}">
                <a16:creationId xmlns:a16="http://schemas.microsoft.com/office/drawing/2014/main" id="{745D48C7-14E7-A01E-A88E-E414AAA8801C}"/>
              </a:ext>
            </a:extLst>
          </p:cNvPr>
          <p:cNvSpPr txBox="1"/>
          <p:nvPr/>
        </p:nvSpPr>
        <p:spPr>
          <a:xfrm>
            <a:off x="2919017" y="2628678"/>
            <a:ext cx="524352" cy="369332"/>
          </a:xfrm>
          <a:prstGeom prst="rect">
            <a:avLst/>
          </a:prstGeom>
          <a:noFill/>
        </p:spPr>
        <p:txBody>
          <a:bodyPr wrap="square">
            <a:spAutoFit/>
          </a:bodyPr>
          <a:lstStyle/>
          <a:p>
            <a:pPr algn="ctr"/>
            <a:r>
              <a:rPr lang="en-US" altLang="zh-CN" sz="1800" b="1" kern="0" dirty="0">
                <a:solidFill>
                  <a:srgbClr val="FF8400"/>
                </a:solidFill>
                <a:effectLst/>
                <a:latin typeface="Arial" panose="020B0604020202020204" pitchFamily="34" charset="0"/>
                <a:ea typeface="Microsoft YaHei" panose="020B0503020204020204" pitchFamily="34" charset="-122"/>
                <a:cs typeface="Arial" panose="020B0604020202020204" pitchFamily="34" charset="0"/>
              </a:rPr>
              <a:t>HI</a:t>
            </a:r>
            <a:endParaRPr lang="zh-CN" altLang="en-US" dirty="0">
              <a:solidFill>
                <a:srgbClr val="FF8400"/>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4B641D9F-7A97-0F49-829B-7F46A90A1458}"/>
              </a:ext>
            </a:extLst>
          </p:cNvPr>
          <p:cNvSpPr txBox="1"/>
          <p:nvPr/>
        </p:nvSpPr>
        <p:spPr>
          <a:xfrm>
            <a:off x="1720202" y="2628678"/>
            <a:ext cx="524352" cy="369332"/>
          </a:xfrm>
          <a:prstGeom prst="rect">
            <a:avLst/>
          </a:prstGeom>
          <a:noFill/>
        </p:spPr>
        <p:txBody>
          <a:bodyPr wrap="square">
            <a:spAutoFit/>
          </a:bodyPr>
          <a:lstStyle/>
          <a:p>
            <a:pPr algn="ctr"/>
            <a:r>
              <a:rPr lang="en-US" altLang="zh-CN" sz="1800" b="1" kern="0" dirty="0">
                <a:solidFill>
                  <a:srgbClr val="FF8400"/>
                </a:solidFill>
                <a:effectLst/>
                <a:latin typeface="Arial" panose="020B0604020202020204" pitchFamily="34" charset="0"/>
                <a:ea typeface="Microsoft YaHei" panose="020B0503020204020204" pitchFamily="34" charset="-122"/>
                <a:cs typeface="Arial" panose="020B0604020202020204" pitchFamily="34" charset="0"/>
              </a:rPr>
              <a:t>HI</a:t>
            </a:r>
            <a:endParaRPr lang="zh-CN" altLang="en-US" dirty="0">
              <a:solidFill>
                <a:srgbClr val="FF8400"/>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156718FC-C23C-07D8-A470-B293FC82F5A5}"/>
              </a:ext>
            </a:extLst>
          </p:cNvPr>
          <p:cNvSpPr txBox="1"/>
          <p:nvPr/>
        </p:nvSpPr>
        <p:spPr>
          <a:xfrm>
            <a:off x="503915" y="2628678"/>
            <a:ext cx="524352" cy="369332"/>
          </a:xfrm>
          <a:prstGeom prst="rect">
            <a:avLst/>
          </a:prstGeom>
          <a:noFill/>
        </p:spPr>
        <p:txBody>
          <a:bodyPr wrap="square">
            <a:spAutoFit/>
          </a:bodyPr>
          <a:lstStyle/>
          <a:p>
            <a:pPr algn="ctr"/>
            <a:r>
              <a:rPr lang="en-US" altLang="zh-CN" sz="1800" b="1" kern="0" dirty="0">
                <a:solidFill>
                  <a:srgbClr val="FF8400"/>
                </a:solidFill>
                <a:effectLst/>
                <a:latin typeface="Arial" panose="020B0604020202020204" pitchFamily="34" charset="0"/>
                <a:ea typeface="Microsoft YaHei" panose="020B0503020204020204" pitchFamily="34" charset="-122"/>
                <a:cs typeface="Arial" panose="020B0604020202020204" pitchFamily="34" charset="0"/>
              </a:rPr>
              <a:t>HI</a:t>
            </a:r>
            <a:endParaRPr lang="zh-CN" altLang="en-US" dirty="0">
              <a:solidFill>
                <a:srgbClr val="FF84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2588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81DA3-E5A6-B15B-3FDB-5D0F6B93A780}"/>
              </a:ext>
            </a:extLst>
          </p:cNvPr>
          <p:cNvSpPr>
            <a:spLocks noGrp="1"/>
          </p:cNvSpPr>
          <p:nvPr>
            <p:ph type="title"/>
          </p:nvPr>
        </p:nvSpPr>
        <p:spPr/>
        <p:txBody>
          <a:bodyPr>
            <a:normAutofit fontScale="90000"/>
          </a:bodyPr>
          <a:lstStyle/>
          <a:p>
            <a:r>
              <a:rPr kumimoji="1" lang="en-US" altLang="zh-CN" dirty="0"/>
              <a:t>AI</a:t>
            </a:r>
            <a:r>
              <a:rPr kumimoji="1" lang="zh-CN" altLang="en-US" dirty="0"/>
              <a:t>介导的五阶段科学革命</a:t>
            </a:r>
            <a:br>
              <a:rPr kumimoji="1" lang="en-US" altLang="zh-CN" dirty="0"/>
            </a:br>
            <a:r>
              <a:rPr kumimoji="1" lang="zh-CN" altLang="en-US" dirty="0"/>
              <a:t>阶段</a:t>
            </a:r>
            <a:r>
              <a:rPr kumimoji="1" lang="en-US" altLang="zh-CN" dirty="0"/>
              <a:t>II</a:t>
            </a:r>
            <a:r>
              <a:rPr kumimoji="1" lang="zh-CN" altLang="en-US" dirty="0"/>
              <a:t>：</a:t>
            </a:r>
            <a:r>
              <a:rPr kumimoji="1" lang="en-US" altLang="zh-CN" dirty="0"/>
              <a:t>AI</a:t>
            </a:r>
            <a:r>
              <a:rPr kumimoji="1" lang="zh-CN" altLang="en-US" dirty="0"/>
              <a:t>助手式研究（</a:t>
            </a:r>
            <a:r>
              <a:rPr kumimoji="1" lang="en-US" altLang="zh-CN" dirty="0"/>
              <a:t>Stage II: AI-assistant Research</a:t>
            </a:r>
            <a:r>
              <a:rPr kumimoji="1" lang="zh-CN" altLang="en-US" dirty="0"/>
              <a:t>）</a:t>
            </a:r>
            <a:endParaRPr kumimoji="1" lang="zh-CN" altLang="en-US" b="0" dirty="0"/>
          </a:p>
        </p:txBody>
      </p:sp>
      <p:sp>
        <p:nvSpPr>
          <p:cNvPr id="3" name="日期占位符 2">
            <a:extLst>
              <a:ext uri="{FF2B5EF4-FFF2-40B4-BE49-F238E27FC236}">
                <a16:creationId xmlns:a16="http://schemas.microsoft.com/office/drawing/2014/main" id="{7D2C7D2A-1501-1EC9-904B-2E515D72B51E}"/>
              </a:ext>
            </a:extLst>
          </p:cNvPr>
          <p:cNvSpPr>
            <a:spLocks noGrp="1"/>
          </p:cNvSpPr>
          <p:nvPr>
            <p:ph type="dt" sz="half" idx="10"/>
          </p:nvPr>
        </p:nvSpPr>
        <p:spPr/>
        <p:txBody>
          <a:bodyPr/>
          <a:lstStyle/>
          <a:p>
            <a:fld id="{7F8C1E9E-AEC9-3D46-A543-AF32E5DD8A61}"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1A5E089E-951D-4DC2-4FE5-EBECB778F2B1}"/>
              </a:ext>
            </a:extLst>
          </p:cNvPr>
          <p:cNvSpPr>
            <a:spLocks noGrp="1"/>
          </p:cNvSpPr>
          <p:nvPr>
            <p:ph type="sldNum" sz="quarter" idx="12"/>
          </p:nvPr>
        </p:nvSpPr>
        <p:spPr/>
        <p:txBody>
          <a:bodyPr/>
          <a:lstStyle/>
          <a:p>
            <a:fld id="{A4911521-5835-3843-8C40-A05C163B5C5F}" type="slidenum">
              <a:rPr lang="en-CN" smtClean="0"/>
              <a:pPr/>
              <a:t>26</a:t>
            </a:fld>
            <a:endParaRPr lang="en-CN" dirty="0"/>
          </a:p>
        </p:txBody>
      </p:sp>
      <p:sp>
        <p:nvSpPr>
          <p:cNvPr id="5" name="页脚占位符 4">
            <a:extLst>
              <a:ext uri="{FF2B5EF4-FFF2-40B4-BE49-F238E27FC236}">
                <a16:creationId xmlns:a16="http://schemas.microsoft.com/office/drawing/2014/main" id="{4799006A-6A91-230B-1FCB-CDE6ED1F2ECB}"/>
              </a:ext>
            </a:extLst>
          </p:cNvPr>
          <p:cNvSpPr>
            <a:spLocks noGrp="1"/>
          </p:cNvSpPr>
          <p:nvPr>
            <p:ph type="ftr" sz="quarter" idx="11"/>
          </p:nvPr>
        </p:nvSpPr>
        <p:spPr/>
        <p:txBody>
          <a:bodyPr/>
          <a:lstStyle/>
          <a:p>
            <a:r>
              <a:rPr lang="zh-CN" altLang="en-US"/>
              <a:t>杨子杰</a:t>
            </a:r>
            <a:endParaRPr lang="en-CN" altLang="zh-CN"/>
          </a:p>
        </p:txBody>
      </p:sp>
      <p:pic>
        <p:nvPicPr>
          <p:cNvPr id="12" name="图片 11" descr="图片包含 文本&#10;&#10;描述已自动生成">
            <a:extLst>
              <a:ext uri="{FF2B5EF4-FFF2-40B4-BE49-F238E27FC236}">
                <a16:creationId xmlns:a16="http://schemas.microsoft.com/office/drawing/2014/main" id="{DC619D93-7445-15F1-B282-2A8BD896D774}"/>
              </a:ext>
            </a:extLst>
          </p:cNvPr>
          <p:cNvPicPr>
            <a:picLocks noChangeAspect="1"/>
          </p:cNvPicPr>
          <p:nvPr/>
        </p:nvPicPr>
        <p:blipFill>
          <a:blip r:embed="rId3"/>
          <a:stretch>
            <a:fillRect/>
          </a:stretch>
        </p:blipFill>
        <p:spPr>
          <a:xfrm>
            <a:off x="151736" y="2400169"/>
            <a:ext cx="5546210" cy="2632338"/>
          </a:xfrm>
          <a:prstGeom prst="rect">
            <a:avLst/>
          </a:prstGeom>
        </p:spPr>
      </p:pic>
      <p:sp>
        <p:nvSpPr>
          <p:cNvPr id="6" name="文本框 5">
            <a:extLst>
              <a:ext uri="{FF2B5EF4-FFF2-40B4-BE49-F238E27FC236}">
                <a16:creationId xmlns:a16="http://schemas.microsoft.com/office/drawing/2014/main" id="{B9F99EF5-F31A-858E-0E84-891184DC00DF}"/>
              </a:ext>
            </a:extLst>
          </p:cNvPr>
          <p:cNvSpPr txBox="1"/>
          <p:nvPr/>
        </p:nvSpPr>
        <p:spPr>
          <a:xfrm>
            <a:off x="6241042" y="2021633"/>
            <a:ext cx="5799222" cy="3372783"/>
          </a:xfrm>
          <a:prstGeom prst="rect">
            <a:avLst/>
          </a:prstGeom>
          <a:noFill/>
        </p:spPr>
        <p:txBody>
          <a:bodyPr wrap="square" rtlCol="0" anchor="ctr">
            <a:spAutoFit/>
          </a:bodyPr>
          <a:lstStyle/>
          <a:p>
            <a:pPr algn="l">
              <a:lnSpc>
                <a:spcPct val="150000"/>
              </a:lnSpc>
            </a:pP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科学</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第一推动者：主脑：助手</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 = </a:t>
            </a:r>
            <a:r>
              <a:rPr lang="en-US" altLang="zh-CN" sz="1600" b="1" kern="0" dirty="0">
                <a:solidFill>
                  <a:srgbClr val="FF8400"/>
                </a:solidFill>
                <a:effectLst/>
                <a:latin typeface="Microsoft YaHei" panose="020B0503020204020204" pitchFamily="34" charset="-122"/>
                <a:ea typeface="Microsoft YaHei" panose="020B0503020204020204" pitchFamily="34" charset="-122"/>
                <a:cs typeface="宋体" panose="02010600030101010101" pitchFamily="2" charset="-122"/>
              </a:rPr>
              <a:t>HI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FF8400"/>
                </a:solidFill>
                <a:effectLst/>
                <a:latin typeface="Microsoft YaHei" panose="020B0503020204020204" pitchFamily="34" charset="-122"/>
                <a:ea typeface="Microsoft YaHei" panose="020B0503020204020204" pitchFamily="34" charset="-122"/>
                <a:cs typeface="宋体" panose="02010600030101010101" pitchFamily="2" charset="-122"/>
              </a:rPr>
              <a:t>HI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3271B5"/>
                </a:solidFill>
                <a:effectLst/>
                <a:latin typeface="Microsoft YaHei" panose="020B0503020204020204" pitchFamily="34" charset="-122"/>
                <a:ea typeface="Microsoft YaHei" panose="020B0503020204020204" pitchFamily="34" charset="-122"/>
                <a:cs typeface="宋体" panose="02010600030101010101" pitchFamily="2" charset="-122"/>
              </a:rPr>
              <a:t>AI</a:t>
            </a:r>
            <a:endPar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algn="l">
              <a:lnSpc>
                <a:spcPct val="150000"/>
              </a:lnSpc>
            </a:pP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科学能力：</a:t>
            </a: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1</a:t>
            </a:r>
          </a:p>
          <a:p>
            <a:pPr algn="l">
              <a:lnSpc>
                <a:spcPct val="150000"/>
              </a:lnSpc>
            </a:pPr>
            <a:endParaRPr lang="en-US" altLang="zh-CN" sz="1600" b="1" kern="0" dirty="0">
              <a:solidFill>
                <a:srgbClr val="3271B5"/>
              </a:solidFill>
              <a:effectLst/>
              <a:latin typeface="Microsoft YaHei" panose="020B0503020204020204" pitchFamily="34" charset="-122"/>
              <a:ea typeface="Microsoft YaHei" panose="020B0503020204020204" pitchFamily="34" charset="-122"/>
              <a:cs typeface="宋体" panose="02010600030101010101" pitchFamily="2" charset="-122"/>
            </a:endParaRPr>
          </a:p>
          <a:p>
            <a:pPr algn="l">
              <a:lnSpc>
                <a:spcPct val="150000"/>
              </a:lnSpc>
            </a:pP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以</a:t>
            </a:r>
            <a:r>
              <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AlphaFold</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为代表的科学研究属于这个阶段</a:t>
            </a:r>
            <a:endPar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pPr>
            <a:endParaRPr lang="zh-CN"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在专业领域提供具体帮助</a:t>
            </a: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其援助经常</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超过人类的预期并成为不可或缺的部分</a:t>
            </a:r>
            <a:endPar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尽管如此，</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人类在</a:t>
            </a: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科学</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第一推动者和主脑的角色中仍然保持绝对主导地位</a:t>
            </a:r>
            <a:endParaRPr lang="zh-CN"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DA6A2B02-34C7-3C28-BAE9-144C306C4145}"/>
              </a:ext>
            </a:extLst>
          </p:cNvPr>
          <p:cNvSpPr/>
          <p:nvPr/>
        </p:nvSpPr>
        <p:spPr>
          <a:xfrm>
            <a:off x="151736" y="4194378"/>
            <a:ext cx="5546210" cy="202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8">
            <a:extLst>
              <a:ext uri="{FF2B5EF4-FFF2-40B4-BE49-F238E27FC236}">
                <a16:creationId xmlns:a16="http://schemas.microsoft.com/office/drawing/2014/main" id="{7068666B-8348-8CC0-697E-51E00868BE02}"/>
              </a:ext>
            </a:extLst>
          </p:cNvPr>
          <p:cNvSpPr>
            <a:spLocks noGrp="1"/>
          </p:cNvSpPr>
          <p:nvPr>
            <p:ph sz="quarter" idx="13"/>
          </p:nvPr>
        </p:nvSpPr>
        <p:spPr/>
        <p:txBody>
          <a:bodyPr/>
          <a:lstStyle/>
          <a:p>
            <a:endParaRPr lang="zh-CN" altLang="en-US"/>
          </a:p>
        </p:txBody>
      </p:sp>
      <p:sp>
        <p:nvSpPr>
          <p:cNvPr id="11" name="文本框 10">
            <a:extLst>
              <a:ext uri="{FF2B5EF4-FFF2-40B4-BE49-F238E27FC236}">
                <a16:creationId xmlns:a16="http://schemas.microsoft.com/office/drawing/2014/main" id="{00883EE0-B5BE-E142-C2D2-679B2A2F26BF}"/>
              </a:ext>
            </a:extLst>
          </p:cNvPr>
          <p:cNvSpPr txBox="1"/>
          <p:nvPr/>
        </p:nvSpPr>
        <p:spPr>
          <a:xfrm>
            <a:off x="2919017" y="2628678"/>
            <a:ext cx="524352" cy="369332"/>
          </a:xfrm>
          <a:prstGeom prst="rect">
            <a:avLst/>
          </a:prstGeom>
          <a:noFill/>
        </p:spPr>
        <p:txBody>
          <a:bodyPr wrap="square">
            <a:spAutoFit/>
          </a:bodyPr>
          <a:lstStyle/>
          <a:p>
            <a:pPr algn="ctr"/>
            <a:r>
              <a:rPr lang="en-US" altLang="zh-CN" sz="1800" b="1" kern="0" dirty="0">
                <a:solidFill>
                  <a:srgbClr val="3371B5"/>
                </a:solidFill>
                <a:effectLst/>
                <a:latin typeface="Arial" panose="020B0604020202020204" pitchFamily="34" charset="0"/>
                <a:ea typeface="Microsoft YaHei" panose="020B0503020204020204" pitchFamily="34" charset="-122"/>
                <a:cs typeface="Arial" panose="020B0604020202020204" pitchFamily="34" charset="0"/>
              </a:rPr>
              <a:t>AI</a:t>
            </a:r>
            <a:endParaRPr lang="zh-CN" altLang="en-US"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32825FD4-CFD2-9835-0778-5B1D51E8A62F}"/>
              </a:ext>
            </a:extLst>
          </p:cNvPr>
          <p:cNvSpPr txBox="1"/>
          <p:nvPr/>
        </p:nvSpPr>
        <p:spPr>
          <a:xfrm>
            <a:off x="1720202" y="2628678"/>
            <a:ext cx="524352" cy="369332"/>
          </a:xfrm>
          <a:prstGeom prst="rect">
            <a:avLst/>
          </a:prstGeom>
          <a:noFill/>
        </p:spPr>
        <p:txBody>
          <a:bodyPr wrap="square">
            <a:spAutoFit/>
          </a:bodyPr>
          <a:lstStyle/>
          <a:p>
            <a:pPr algn="ctr"/>
            <a:r>
              <a:rPr lang="en-US" altLang="zh-CN" sz="1800" b="1" kern="0" dirty="0">
                <a:solidFill>
                  <a:srgbClr val="FF8400"/>
                </a:solidFill>
                <a:effectLst/>
                <a:latin typeface="Arial" panose="020B0604020202020204" pitchFamily="34" charset="0"/>
                <a:ea typeface="Microsoft YaHei" panose="020B0503020204020204" pitchFamily="34" charset="-122"/>
                <a:cs typeface="Arial" panose="020B0604020202020204" pitchFamily="34" charset="0"/>
              </a:rPr>
              <a:t>HI</a:t>
            </a:r>
            <a:endParaRPr lang="zh-CN" altLang="en-US" dirty="0">
              <a:solidFill>
                <a:srgbClr val="FF8400"/>
              </a:solidFill>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4FB7C2CF-2D21-2EB9-5A9C-DA588D86A5EE}"/>
              </a:ext>
            </a:extLst>
          </p:cNvPr>
          <p:cNvSpPr txBox="1"/>
          <p:nvPr/>
        </p:nvSpPr>
        <p:spPr>
          <a:xfrm>
            <a:off x="503915" y="2628678"/>
            <a:ext cx="524352" cy="369332"/>
          </a:xfrm>
          <a:prstGeom prst="rect">
            <a:avLst/>
          </a:prstGeom>
          <a:noFill/>
        </p:spPr>
        <p:txBody>
          <a:bodyPr wrap="square">
            <a:spAutoFit/>
          </a:bodyPr>
          <a:lstStyle/>
          <a:p>
            <a:pPr algn="ctr"/>
            <a:r>
              <a:rPr lang="en-US" altLang="zh-CN" sz="1800" b="1" kern="0" dirty="0">
                <a:solidFill>
                  <a:srgbClr val="FF8400"/>
                </a:solidFill>
                <a:effectLst/>
                <a:latin typeface="Arial" panose="020B0604020202020204" pitchFamily="34" charset="0"/>
                <a:ea typeface="Microsoft YaHei" panose="020B0503020204020204" pitchFamily="34" charset="-122"/>
                <a:cs typeface="Arial" panose="020B0604020202020204" pitchFamily="34" charset="0"/>
              </a:rPr>
              <a:t>HI</a:t>
            </a:r>
            <a:endParaRPr lang="zh-CN" altLang="en-US" dirty="0">
              <a:solidFill>
                <a:srgbClr val="FF84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8591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81DA3-E5A6-B15B-3FDB-5D0F6B93A780}"/>
              </a:ext>
            </a:extLst>
          </p:cNvPr>
          <p:cNvSpPr>
            <a:spLocks noGrp="1"/>
          </p:cNvSpPr>
          <p:nvPr>
            <p:ph type="title"/>
          </p:nvPr>
        </p:nvSpPr>
        <p:spPr/>
        <p:txBody>
          <a:bodyPr>
            <a:normAutofit fontScale="90000"/>
          </a:bodyPr>
          <a:lstStyle/>
          <a:p>
            <a:r>
              <a:rPr kumimoji="1" lang="en-US" altLang="zh-CN" dirty="0"/>
              <a:t>AI</a:t>
            </a:r>
            <a:r>
              <a:rPr kumimoji="1" lang="zh-CN" altLang="en-US" dirty="0"/>
              <a:t>介导的五阶段科学革命</a:t>
            </a:r>
            <a:br>
              <a:rPr kumimoji="1" lang="en-US" altLang="zh-CN" dirty="0"/>
            </a:br>
            <a:r>
              <a:rPr lang="zh-CN"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阶段</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III</a:t>
            </a:r>
            <a:r>
              <a:rPr lang="zh-CN"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主脑式研究</a:t>
            </a: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Stage III: AI-</a:t>
            </a:r>
            <a:r>
              <a:rPr lang="en-US" altLang="zh-CN" sz="3200" b="1" kern="0" dirty="0" err="1">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masterbrain</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 Research</a:t>
            </a: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endParaRPr kumimoji="1" lang="zh-CN" altLang="en-US" b="0" dirty="0"/>
          </a:p>
        </p:txBody>
      </p:sp>
      <p:sp>
        <p:nvSpPr>
          <p:cNvPr id="3" name="日期占位符 2">
            <a:extLst>
              <a:ext uri="{FF2B5EF4-FFF2-40B4-BE49-F238E27FC236}">
                <a16:creationId xmlns:a16="http://schemas.microsoft.com/office/drawing/2014/main" id="{7D2C7D2A-1501-1EC9-904B-2E515D72B51E}"/>
              </a:ext>
            </a:extLst>
          </p:cNvPr>
          <p:cNvSpPr>
            <a:spLocks noGrp="1"/>
          </p:cNvSpPr>
          <p:nvPr>
            <p:ph type="dt" sz="half" idx="10"/>
          </p:nvPr>
        </p:nvSpPr>
        <p:spPr/>
        <p:txBody>
          <a:bodyPr/>
          <a:lstStyle/>
          <a:p>
            <a:fld id="{9096FC98-892D-A84C-A914-1191CD223167}"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1A5E089E-951D-4DC2-4FE5-EBECB778F2B1}"/>
              </a:ext>
            </a:extLst>
          </p:cNvPr>
          <p:cNvSpPr>
            <a:spLocks noGrp="1"/>
          </p:cNvSpPr>
          <p:nvPr>
            <p:ph type="sldNum" sz="quarter" idx="12"/>
          </p:nvPr>
        </p:nvSpPr>
        <p:spPr/>
        <p:txBody>
          <a:bodyPr/>
          <a:lstStyle/>
          <a:p>
            <a:fld id="{A4911521-5835-3843-8C40-A05C163B5C5F}" type="slidenum">
              <a:rPr lang="en-CN" smtClean="0"/>
              <a:pPr/>
              <a:t>27</a:t>
            </a:fld>
            <a:endParaRPr lang="en-CN" dirty="0"/>
          </a:p>
        </p:txBody>
      </p:sp>
      <p:sp>
        <p:nvSpPr>
          <p:cNvPr id="5" name="页脚占位符 4">
            <a:extLst>
              <a:ext uri="{FF2B5EF4-FFF2-40B4-BE49-F238E27FC236}">
                <a16:creationId xmlns:a16="http://schemas.microsoft.com/office/drawing/2014/main" id="{4799006A-6A91-230B-1FCB-CDE6ED1F2ECB}"/>
              </a:ext>
            </a:extLst>
          </p:cNvPr>
          <p:cNvSpPr>
            <a:spLocks noGrp="1"/>
          </p:cNvSpPr>
          <p:nvPr>
            <p:ph type="ftr" sz="quarter" idx="11"/>
          </p:nvPr>
        </p:nvSpPr>
        <p:spPr/>
        <p:txBody>
          <a:bodyPr/>
          <a:lstStyle/>
          <a:p>
            <a:r>
              <a:rPr lang="zh-CN" altLang="en-US"/>
              <a:t>杨子杰</a:t>
            </a:r>
            <a:endParaRPr lang="en-CN" altLang="zh-CN"/>
          </a:p>
        </p:txBody>
      </p:sp>
      <p:pic>
        <p:nvPicPr>
          <p:cNvPr id="12" name="图片 11" descr="图片包含 文本&#10;&#10;描述已自动生成">
            <a:extLst>
              <a:ext uri="{FF2B5EF4-FFF2-40B4-BE49-F238E27FC236}">
                <a16:creationId xmlns:a16="http://schemas.microsoft.com/office/drawing/2014/main" id="{DC619D93-7445-15F1-B282-2A8BD896D774}"/>
              </a:ext>
            </a:extLst>
          </p:cNvPr>
          <p:cNvPicPr>
            <a:picLocks noChangeAspect="1"/>
          </p:cNvPicPr>
          <p:nvPr/>
        </p:nvPicPr>
        <p:blipFill>
          <a:blip r:embed="rId3"/>
          <a:stretch>
            <a:fillRect/>
          </a:stretch>
        </p:blipFill>
        <p:spPr>
          <a:xfrm>
            <a:off x="151736" y="2400169"/>
            <a:ext cx="5546210" cy="2632338"/>
          </a:xfrm>
          <a:prstGeom prst="rect">
            <a:avLst/>
          </a:prstGeom>
        </p:spPr>
      </p:pic>
      <p:sp>
        <p:nvSpPr>
          <p:cNvPr id="6" name="文本框 5">
            <a:extLst>
              <a:ext uri="{FF2B5EF4-FFF2-40B4-BE49-F238E27FC236}">
                <a16:creationId xmlns:a16="http://schemas.microsoft.com/office/drawing/2014/main" id="{B9F99EF5-F31A-858E-0E84-891184DC00DF}"/>
              </a:ext>
            </a:extLst>
          </p:cNvPr>
          <p:cNvSpPr txBox="1"/>
          <p:nvPr/>
        </p:nvSpPr>
        <p:spPr>
          <a:xfrm>
            <a:off x="6241042" y="913638"/>
            <a:ext cx="5799222" cy="5588774"/>
          </a:xfrm>
          <a:prstGeom prst="rect">
            <a:avLst/>
          </a:prstGeom>
          <a:noFill/>
        </p:spPr>
        <p:txBody>
          <a:bodyPr wrap="square" rtlCol="0" anchor="ctr">
            <a:spAutoFit/>
          </a:bodyPr>
          <a:lstStyle/>
          <a:p>
            <a:pPr algn="l">
              <a:lnSpc>
                <a:spcPct val="150000"/>
              </a:lnSpc>
            </a:pP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科学</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第一推动者：主脑：助手</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 = </a:t>
            </a:r>
            <a:r>
              <a:rPr lang="en-US" altLang="zh-CN" sz="1600" b="1" kern="0" dirty="0">
                <a:solidFill>
                  <a:srgbClr val="FF8400"/>
                </a:solidFill>
                <a:effectLst/>
                <a:latin typeface="Microsoft YaHei" panose="020B0503020204020204" pitchFamily="34" charset="-122"/>
                <a:ea typeface="Microsoft YaHei" panose="020B0503020204020204" pitchFamily="34" charset="-122"/>
                <a:cs typeface="宋体" panose="02010600030101010101" pitchFamily="2" charset="-122"/>
              </a:rPr>
              <a:t>HI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3271B5"/>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FF8400"/>
                </a:solidFill>
                <a:effectLst/>
                <a:latin typeface="Microsoft YaHei" panose="020B0503020204020204" pitchFamily="34" charset="-122"/>
                <a:ea typeface="Microsoft YaHei" panose="020B0503020204020204" pitchFamily="34" charset="-122"/>
                <a:cs typeface="宋体" panose="02010600030101010101" pitchFamily="2" charset="-122"/>
              </a:rPr>
              <a:t>HI</a:t>
            </a:r>
            <a:endPar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algn="l">
              <a:lnSpc>
                <a:spcPct val="150000"/>
              </a:lnSpc>
            </a:pP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科学能力：</a:t>
            </a: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2</a:t>
            </a:r>
          </a:p>
          <a:p>
            <a:pPr algn="l">
              <a:lnSpc>
                <a:spcPct val="150000"/>
              </a:lnSpc>
            </a:pPr>
            <a:endParaRPr lang="zh-CN"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150000"/>
              </a:lnSpc>
            </a:pPr>
            <a:r>
              <a:rPr lang="zh-CN" altLang="en-US" sz="1600" b="1" kern="0" dirty="0">
                <a:solidFill>
                  <a:srgbClr val="009DAB"/>
                </a:solidFill>
                <a:latin typeface="Microsoft YaHei" panose="020B0503020204020204" pitchFamily="34" charset="-122"/>
                <a:ea typeface="Microsoft YaHei" panose="020B0503020204020204" pitchFamily="34" charset="-122"/>
                <a:cs typeface="宋体" panose="02010600030101010101" pitchFamily="2" charset="-122"/>
              </a:rPr>
              <a:t>本</a:t>
            </a:r>
            <a:r>
              <a:rPr lang="zh-CN" altLang="zh-CN" sz="1600" b="1" kern="0" dirty="0">
                <a:solidFill>
                  <a:srgbClr val="009DAB"/>
                </a:solidFill>
                <a:effectLst/>
                <a:latin typeface="Microsoft YaHei" panose="020B0503020204020204" pitchFamily="34" charset="-122"/>
                <a:ea typeface="Microsoft YaHei" panose="020B0503020204020204" pitchFamily="34" charset="-122"/>
                <a:cs typeface="宋体" panose="02010600030101010101" pitchFamily="2" charset="-122"/>
              </a:rPr>
              <a:t>研究展示的科研范式属于这个阶段</a:t>
            </a:r>
            <a:endParaRPr lang="en-US" altLang="zh-CN" sz="1600" b="1" kern="0" dirty="0">
              <a:solidFill>
                <a:srgbClr val="009DAB"/>
              </a:solidFill>
              <a:latin typeface="Microsoft YaHei" panose="020B0503020204020204" pitchFamily="34" charset="-122"/>
              <a:ea typeface="Microsoft YaHei" panose="020B0503020204020204" pitchFamily="34" charset="-122"/>
              <a:cs typeface="宋体" panose="02010600030101010101" pitchFamily="2" charset="-122"/>
            </a:endParaRPr>
          </a:p>
          <a:p>
            <a:pPr algn="l">
              <a:lnSpc>
                <a:spcPct val="150000"/>
              </a:lnSpc>
            </a:pPr>
            <a:endPar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gn="l">
              <a:lnSpc>
                <a:spcPct val="150000"/>
              </a:lnSpc>
              <a:buFont typeface="Arial" panose="020B0604020202020204" pitchFamily="34" charset="0"/>
              <a:buChar char="•"/>
            </a:pP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有</a:t>
            </a:r>
            <a:r>
              <a:rPr lang="zh-CN" altLang="en-US" sz="1600"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能力</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执行诸如提出科学假设之类的</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高级科学研究环节</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，但仍受到诸如机器人技术等方面的限制，</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无法完全实现</a:t>
            </a: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科研</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实验自动化</a:t>
            </a: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，实现科研自动化闭环</a:t>
            </a:r>
            <a:endPar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人类必须担任助手</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来启动或执行特定实验的某些部分，与不同的</a:t>
            </a: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工具进行对接，并将结果集中提供给</a:t>
            </a: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主脑以帮助决定下一步研究计划。</a:t>
            </a:r>
            <a:endPar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各种特定的科学工作和任务</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仍然可以由强大的</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工具执行</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，但</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科学研究闭环并非完全由</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驱动</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，需要</a:t>
            </a:r>
            <a:r>
              <a:rPr lang="zh-CN" altLang="en-US" sz="1600"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人类</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充当信息整合者并促进</a:t>
            </a:r>
            <a:r>
              <a:rPr lang="zh-CN" altLang="en-US" sz="1600"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交互</a:t>
            </a:r>
            <a:r>
              <a:rPr lang="zh-CN"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。因此，</a:t>
            </a: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该阶段中，</a:t>
            </a: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人类</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在助手这个抽象角色中不能被</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完全替代</a:t>
            </a:r>
            <a:endParaRPr lang="zh-CN"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DA6A2B02-34C7-3C28-BAE9-144C306C4145}"/>
              </a:ext>
            </a:extLst>
          </p:cNvPr>
          <p:cNvSpPr/>
          <p:nvPr/>
        </p:nvSpPr>
        <p:spPr>
          <a:xfrm>
            <a:off x="151736" y="4403386"/>
            <a:ext cx="5546210" cy="202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F3D0A835-880E-4FE0-4700-7249B0FA80C3}"/>
              </a:ext>
            </a:extLst>
          </p:cNvPr>
          <p:cNvSpPr txBox="1"/>
          <p:nvPr/>
        </p:nvSpPr>
        <p:spPr>
          <a:xfrm>
            <a:off x="2919017" y="2628678"/>
            <a:ext cx="524352" cy="369332"/>
          </a:xfrm>
          <a:prstGeom prst="rect">
            <a:avLst/>
          </a:prstGeom>
          <a:noFill/>
        </p:spPr>
        <p:txBody>
          <a:bodyPr wrap="square">
            <a:spAutoFit/>
          </a:bodyPr>
          <a:lstStyle/>
          <a:p>
            <a:pPr algn="ctr"/>
            <a:r>
              <a:rPr lang="en-US" altLang="zh-CN" sz="1800" b="1" kern="0" dirty="0">
                <a:solidFill>
                  <a:srgbClr val="FF8400"/>
                </a:solidFill>
                <a:effectLst/>
                <a:latin typeface="Arial" panose="020B0604020202020204" pitchFamily="34" charset="0"/>
                <a:ea typeface="Microsoft YaHei" panose="020B0503020204020204" pitchFamily="34" charset="-122"/>
                <a:cs typeface="Arial" panose="020B0604020202020204" pitchFamily="34" charset="0"/>
              </a:rPr>
              <a:t>HI</a:t>
            </a:r>
            <a:endParaRPr lang="zh-CN" altLang="en-US" dirty="0">
              <a:solidFill>
                <a:srgbClr val="FF8400"/>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C898FB29-4C26-3EBB-9259-ABAA63AC3F1C}"/>
              </a:ext>
            </a:extLst>
          </p:cNvPr>
          <p:cNvSpPr txBox="1"/>
          <p:nvPr/>
        </p:nvSpPr>
        <p:spPr>
          <a:xfrm>
            <a:off x="1720202" y="2628678"/>
            <a:ext cx="524352" cy="369332"/>
          </a:xfrm>
          <a:prstGeom prst="rect">
            <a:avLst/>
          </a:prstGeom>
          <a:noFill/>
        </p:spPr>
        <p:txBody>
          <a:bodyPr wrap="square">
            <a:spAutoFit/>
          </a:bodyPr>
          <a:lstStyle/>
          <a:p>
            <a:pPr algn="ctr"/>
            <a:r>
              <a:rPr lang="en-US" altLang="zh-CN" sz="1800" b="1" kern="0" dirty="0">
                <a:solidFill>
                  <a:srgbClr val="3371B5"/>
                </a:solidFill>
                <a:effectLst/>
                <a:latin typeface="Arial" panose="020B0604020202020204" pitchFamily="34" charset="0"/>
                <a:ea typeface="Microsoft YaHei" panose="020B0503020204020204" pitchFamily="34" charset="-122"/>
                <a:cs typeface="Arial" panose="020B0604020202020204" pitchFamily="34" charset="0"/>
              </a:rPr>
              <a:t>AI</a:t>
            </a:r>
            <a:endParaRPr lang="zh-CN" altLang="en-US" dirty="0">
              <a:solidFill>
                <a:srgbClr val="3371B5"/>
              </a:solidFill>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7AFE2ED2-98DA-65FF-2EBD-5A63E773E801}"/>
              </a:ext>
            </a:extLst>
          </p:cNvPr>
          <p:cNvSpPr txBox="1"/>
          <p:nvPr/>
        </p:nvSpPr>
        <p:spPr>
          <a:xfrm>
            <a:off x="503915" y="2628678"/>
            <a:ext cx="524352" cy="369332"/>
          </a:xfrm>
          <a:prstGeom prst="rect">
            <a:avLst/>
          </a:prstGeom>
          <a:noFill/>
        </p:spPr>
        <p:txBody>
          <a:bodyPr wrap="square">
            <a:spAutoFit/>
          </a:bodyPr>
          <a:lstStyle/>
          <a:p>
            <a:pPr algn="ctr"/>
            <a:r>
              <a:rPr lang="en-US" altLang="zh-CN" sz="1800" b="1" kern="0" dirty="0">
                <a:solidFill>
                  <a:srgbClr val="FF8400"/>
                </a:solidFill>
                <a:effectLst/>
                <a:latin typeface="Arial" panose="020B0604020202020204" pitchFamily="34" charset="0"/>
                <a:ea typeface="Microsoft YaHei" panose="020B0503020204020204" pitchFamily="34" charset="-122"/>
                <a:cs typeface="Arial" panose="020B0604020202020204" pitchFamily="34" charset="0"/>
              </a:rPr>
              <a:t>HI</a:t>
            </a:r>
            <a:endParaRPr lang="zh-CN" altLang="en-US" dirty="0">
              <a:solidFill>
                <a:srgbClr val="FF8400"/>
              </a:solidFill>
              <a:latin typeface="Arial" panose="020B0604020202020204" pitchFamily="34" charset="0"/>
              <a:cs typeface="Arial" panose="020B0604020202020204" pitchFamily="34" charset="0"/>
            </a:endParaRPr>
          </a:p>
        </p:txBody>
      </p:sp>
      <p:sp>
        <p:nvSpPr>
          <p:cNvPr id="9" name="内容占位符 8">
            <a:extLst>
              <a:ext uri="{FF2B5EF4-FFF2-40B4-BE49-F238E27FC236}">
                <a16:creationId xmlns:a16="http://schemas.microsoft.com/office/drawing/2014/main" id="{150C5DA4-C4EB-DE27-93C0-B8E130BC2240}"/>
              </a:ext>
            </a:extLst>
          </p:cNvPr>
          <p:cNvSpPr>
            <a:spLocks noGrp="1"/>
          </p:cNvSpPr>
          <p:nvPr>
            <p:ph sz="quarter" idx="13"/>
          </p:nvPr>
        </p:nvSpPr>
        <p:spPr/>
        <p:txBody>
          <a:bodyPr/>
          <a:lstStyle/>
          <a:p>
            <a:endParaRPr lang="zh-CN" altLang="en-US"/>
          </a:p>
        </p:txBody>
      </p:sp>
      <p:pic>
        <p:nvPicPr>
          <p:cNvPr id="8" name="图片 7">
            <a:extLst>
              <a:ext uri="{FF2B5EF4-FFF2-40B4-BE49-F238E27FC236}">
                <a16:creationId xmlns:a16="http://schemas.microsoft.com/office/drawing/2014/main" id="{5DF3479A-ED5E-477D-6F5B-483949E17D2A}"/>
              </a:ext>
            </a:extLst>
          </p:cNvPr>
          <p:cNvPicPr>
            <a:picLocks noChangeAspect="1"/>
          </p:cNvPicPr>
          <p:nvPr/>
        </p:nvPicPr>
        <p:blipFill>
          <a:blip r:embed="rId4"/>
          <a:stretch>
            <a:fillRect/>
          </a:stretch>
        </p:blipFill>
        <p:spPr>
          <a:xfrm>
            <a:off x="2399758" y="3035412"/>
            <a:ext cx="423692" cy="468000"/>
          </a:xfrm>
          <a:prstGeom prst="rect">
            <a:avLst/>
          </a:prstGeom>
        </p:spPr>
      </p:pic>
    </p:spTree>
    <p:extLst>
      <p:ext uri="{BB962C8B-B14F-4D97-AF65-F5344CB8AC3E}">
        <p14:creationId xmlns:p14="http://schemas.microsoft.com/office/powerpoint/2010/main" val="1965044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81DA3-E5A6-B15B-3FDB-5D0F6B93A780}"/>
              </a:ext>
            </a:extLst>
          </p:cNvPr>
          <p:cNvSpPr>
            <a:spLocks noGrp="1"/>
          </p:cNvSpPr>
          <p:nvPr>
            <p:ph type="title"/>
          </p:nvPr>
        </p:nvSpPr>
        <p:spPr/>
        <p:txBody>
          <a:bodyPr>
            <a:normAutofit fontScale="90000"/>
          </a:bodyPr>
          <a:lstStyle/>
          <a:p>
            <a:r>
              <a:rPr kumimoji="1" lang="en-US" altLang="zh-CN" dirty="0"/>
              <a:t>AI</a:t>
            </a:r>
            <a:r>
              <a:rPr kumimoji="1" lang="zh-CN" altLang="en-US" dirty="0"/>
              <a:t>介导的五阶段科学革命</a:t>
            </a:r>
            <a:br>
              <a:rPr kumimoji="1" lang="en-US" altLang="zh-CN" dirty="0"/>
            </a:b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阶段</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IV</a:t>
            </a: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闭环式研究（</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Stage IV: AI-closed-loop Research</a:t>
            </a: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endParaRPr kumimoji="1" lang="zh-CN" altLang="en-US" b="0" dirty="0"/>
          </a:p>
        </p:txBody>
      </p:sp>
      <p:sp>
        <p:nvSpPr>
          <p:cNvPr id="3" name="日期占位符 2">
            <a:extLst>
              <a:ext uri="{FF2B5EF4-FFF2-40B4-BE49-F238E27FC236}">
                <a16:creationId xmlns:a16="http://schemas.microsoft.com/office/drawing/2014/main" id="{7D2C7D2A-1501-1EC9-904B-2E515D72B51E}"/>
              </a:ext>
            </a:extLst>
          </p:cNvPr>
          <p:cNvSpPr>
            <a:spLocks noGrp="1"/>
          </p:cNvSpPr>
          <p:nvPr>
            <p:ph type="dt" sz="half" idx="10"/>
          </p:nvPr>
        </p:nvSpPr>
        <p:spPr/>
        <p:txBody>
          <a:bodyPr/>
          <a:lstStyle/>
          <a:p>
            <a:fld id="{9A652FAC-4615-D144-B2B8-03D3287CCE48}"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1A5E089E-951D-4DC2-4FE5-EBECB778F2B1}"/>
              </a:ext>
            </a:extLst>
          </p:cNvPr>
          <p:cNvSpPr>
            <a:spLocks noGrp="1"/>
          </p:cNvSpPr>
          <p:nvPr>
            <p:ph type="sldNum" sz="quarter" idx="12"/>
          </p:nvPr>
        </p:nvSpPr>
        <p:spPr/>
        <p:txBody>
          <a:bodyPr/>
          <a:lstStyle/>
          <a:p>
            <a:fld id="{A4911521-5835-3843-8C40-A05C163B5C5F}" type="slidenum">
              <a:rPr lang="en-CN" smtClean="0"/>
              <a:pPr/>
              <a:t>28</a:t>
            </a:fld>
            <a:endParaRPr lang="en-CN" dirty="0"/>
          </a:p>
        </p:txBody>
      </p:sp>
      <p:sp>
        <p:nvSpPr>
          <p:cNvPr id="5" name="页脚占位符 4">
            <a:extLst>
              <a:ext uri="{FF2B5EF4-FFF2-40B4-BE49-F238E27FC236}">
                <a16:creationId xmlns:a16="http://schemas.microsoft.com/office/drawing/2014/main" id="{4799006A-6A91-230B-1FCB-CDE6ED1F2ECB}"/>
              </a:ext>
            </a:extLst>
          </p:cNvPr>
          <p:cNvSpPr>
            <a:spLocks noGrp="1"/>
          </p:cNvSpPr>
          <p:nvPr>
            <p:ph type="ftr" sz="quarter" idx="11"/>
          </p:nvPr>
        </p:nvSpPr>
        <p:spPr/>
        <p:txBody>
          <a:bodyPr/>
          <a:lstStyle/>
          <a:p>
            <a:r>
              <a:rPr lang="zh-CN" altLang="en-US"/>
              <a:t>杨子杰</a:t>
            </a:r>
            <a:endParaRPr lang="en-CN" altLang="zh-CN"/>
          </a:p>
        </p:txBody>
      </p:sp>
      <p:pic>
        <p:nvPicPr>
          <p:cNvPr id="12" name="图片 11" descr="图片包含 文本&#10;&#10;描述已自动生成">
            <a:extLst>
              <a:ext uri="{FF2B5EF4-FFF2-40B4-BE49-F238E27FC236}">
                <a16:creationId xmlns:a16="http://schemas.microsoft.com/office/drawing/2014/main" id="{DC619D93-7445-15F1-B282-2A8BD896D774}"/>
              </a:ext>
            </a:extLst>
          </p:cNvPr>
          <p:cNvPicPr>
            <a:picLocks noChangeAspect="1"/>
          </p:cNvPicPr>
          <p:nvPr/>
        </p:nvPicPr>
        <p:blipFill>
          <a:blip r:embed="rId3"/>
          <a:stretch>
            <a:fillRect/>
          </a:stretch>
        </p:blipFill>
        <p:spPr>
          <a:xfrm>
            <a:off x="151736" y="2400169"/>
            <a:ext cx="5546210" cy="2632338"/>
          </a:xfrm>
          <a:prstGeom prst="rect">
            <a:avLst/>
          </a:prstGeom>
        </p:spPr>
      </p:pic>
      <p:sp>
        <p:nvSpPr>
          <p:cNvPr id="6" name="文本框 5">
            <a:extLst>
              <a:ext uri="{FF2B5EF4-FFF2-40B4-BE49-F238E27FC236}">
                <a16:creationId xmlns:a16="http://schemas.microsoft.com/office/drawing/2014/main" id="{B9F99EF5-F31A-858E-0E84-891184DC00DF}"/>
              </a:ext>
            </a:extLst>
          </p:cNvPr>
          <p:cNvSpPr txBox="1"/>
          <p:nvPr/>
        </p:nvSpPr>
        <p:spPr>
          <a:xfrm>
            <a:off x="6241042" y="1467636"/>
            <a:ext cx="5799222" cy="4480778"/>
          </a:xfrm>
          <a:prstGeom prst="rect">
            <a:avLst/>
          </a:prstGeom>
          <a:noFill/>
        </p:spPr>
        <p:txBody>
          <a:bodyPr wrap="square" rtlCol="0" anchor="ctr">
            <a:spAutoFit/>
          </a:bodyPr>
          <a:lstStyle/>
          <a:p>
            <a:pPr algn="l">
              <a:lnSpc>
                <a:spcPct val="150000"/>
              </a:lnSpc>
            </a:pP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科学</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第一推动者：主脑：助手</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 = </a:t>
            </a:r>
            <a:r>
              <a:rPr lang="en-US" altLang="zh-CN" sz="1600" b="1" kern="0" dirty="0">
                <a:solidFill>
                  <a:srgbClr val="FF8400"/>
                </a:solidFill>
                <a:effectLst/>
                <a:latin typeface="Microsoft YaHei" panose="020B0503020204020204" pitchFamily="34" charset="-122"/>
                <a:ea typeface="Microsoft YaHei" panose="020B0503020204020204" pitchFamily="34" charset="-122"/>
                <a:cs typeface="宋体" panose="02010600030101010101" pitchFamily="2" charset="-122"/>
              </a:rPr>
              <a:t>HI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3271B5"/>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3271B5"/>
                </a:solidFill>
                <a:effectLst/>
                <a:latin typeface="Microsoft YaHei" panose="020B0503020204020204" pitchFamily="34" charset="-122"/>
                <a:ea typeface="Microsoft YaHei" panose="020B0503020204020204" pitchFamily="34" charset="-122"/>
                <a:cs typeface="宋体" panose="02010600030101010101" pitchFamily="2" charset="-122"/>
              </a:rPr>
              <a:t>AI</a:t>
            </a:r>
            <a:endPar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algn="l">
              <a:lnSpc>
                <a:spcPct val="150000"/>
              </a:lnSpc>
            </a:pP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科学能力：</a:t>
            </a: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3</a:t>
            </a:r>
          </a:p>
          <a:p>
            <a:pPr algn="l">
              <a:lnSpc>
                <a:spcPct val="150000"/>
              </a:lnSpc>
            </a:pPr>
            <a:endPar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得益于</a:t>
            </a:r>
            <a:r>
              <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、机器人技术和自动化的高度发展，</a:t>
            </a:r>
            <a:r>
              <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主脑不再需要人类作为中间助手</a:t>
            </a:r>
            <a:endPar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除科学第一推动者外</a:t>
            </a: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，所有其他角色都可以完全被</a:t>
            </a:r>
            <a:r>
              <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和机器人替代</a:t>
            </a:r>
            <a:endPar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驱动的科学研究</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形成一个完全闭环</a:t>
            </a:r>
            <a:endPar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由于</a:t>
            </a:r>
            <a:r>
              <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和机器人具有</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不知疲倦、无休止工作的能力</a:t>
            </a: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知识爆炸将会发生</a:t>
            </a:r>
            <a:endPar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人类可能只需要提出问题，</a:t>
            </a:r>
            <a:r>
              <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就可以成为问题的解决者；人类甚至可能只需要审查并控制向</a:t>
            </a:r>
            <a:r>
              <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提出的问题是否合适</a:t>
            </a:r>
          </a:p>
        </p:txBody>
      </p:sp>
      <p:sp>
        <p:nvSpPr>
          <p:cNvPr id="7" name="矩形 6">
            <a:extLst>
              <a:ext uri="{FF2B5EF4-FFF2-40B4-BE49-F238E27FC236}">
                <a16:creationId xmlns:a16="http://schemas.microsoft.com/office/drawing/2014/main" id="{DA6A2B02-34C7-3C28-BAE9-144C306C4145}"/>
              </a:ext>
            </a:extLst>
          </p:cNvPr>
          <p:cNvSpPr/>
          <p:nvPr/>
        </p:nvSpPr>
        <p:spPr>
          <a:xfrm>
            <a:off x="151736" y="4607668"/>
            <a:ext cx="5546210" cy="202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11DE878-0C48-5960-46E4-93B14ECF4998}"/>
              </a:ext>
            </a:extLst>
          </p:cNvPr>
          <p:cNvSpPr txBox="1"/>
          <p:nvPr/>
        </p:nvSpPr>
        <p:spPr>
          <a:xfrm>
            <a:off x="2919017" y="2628678"/>
            <a:ext cx="524352" cy="369332"/>
          </a:xfrm>
          <a:prstGeom prst="rect">
            <a:avLst/>
          </a:prstGeom>
          <a:noFill/>
        </p:spPr>
        <p:txBody>
          <a:bodyPr wrap="square">
            <a:spAutoFit/>
          </a:bodyPr>
          <a:lstStyle/>
          <a:p>
            <a:pPr algn="ctr"/>
            <a:r>
              <a:rPr lang="en-US" altLang="zh-CN" sz="1800" b="1" kern="0" dirty="0">
                <a:solidFill>
                  <a:srgbClr val="3371B5"/>
                </a:solidFill>
                <a:effectLst/>
                <a:latin typeface="Arial" panose="020B0604020202020204" pitchFamily="34" charset="0"/>
                <a:ea typeface="Microsoft YaHei" panose="020B0503020204020204" pitchFamily="34" charset="-122"/>
                <a:cs typeface="Arial" panose="020B0604020202020204" pitchFamily="34" charset="0"/>
              </a:rPr>
              <a:t>AI</a:t>
            </a:r>
            <a:endParaRPr lang="zh-CN" altLang="en-US" dirty="0">
              <a:solidFill>
                <a:srgbClr val="3371B5"/>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65B025EE-FD62-B540-D5D5-DEFCDE4FCFD5}"/>
              </a:ext>
            </a:extLst>
          </p:cNvPr>
          <p:cNvSpPr txBox="1"/>
          <p:nvPr/>
        </p:nvSpPr>
        <p:spPr>
          <a:xfrm>
            <a:off x="1720202" y="2628678"/>
            <a:ext cx="524352" cy="369332"/>
          </a:xfrm>
          <a:prstGeom prst="rect">
            <a:avLst/>
          </a:prstGeom>
          <a:noFill/>
        </p:spPr>
        <p:txBody>
          <a:bodyPr wrap="square">
            <a:spAutoFit/>
          </a:bodyPr>
          <a:lstStyle/>
          <a:p>
            <a:pPr algn="ctr"/>
            <a:r>
              <a:rPr lang="en-US" altLang="zh-CN" sz="1800" b="1" kern="0" dirty="0">
                <a:solidFill>
                  <a:srgbClr val="3371B5"/>
                </a:solidFill>
                <a:effectLst/>
                <a:latin typeface="Arial" panose="020B0604020202020204" pitchFamily="34" charset="0"/>
                <a:ea typeface="Microsoft YaHei" panose="020B0503020204020204" pitchFamily="34" charset="-122"/>
                <a:cs typeface="Arial" panose="020B0604020202020204" pitchFamily="34" charset="0"/>
              </a:rPr>
              <a:t>AI</a:t>
            </a:r>
            <a:endParaRPr lang="zh-CN" altLang="en-US" dirty="0">
              <a:solidFill>
                <a:srgbClr val="3371B5"/>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0F66A3BD-6624-7D8E-51A3-2E72320A41CA}"/>
              </a:ext>
            </a:extLst>
          </p:cNvPr>
          <p:cNvSpPr txBox="1"/>
          <p:nvPr/>
        </p:nvSpPr>
        <p:spPr>
          <a:xfrm>
            <a:off x="503915" y="2628678"/>
            <a:ext cx="524352" cy="369332"/>
          </a:xfrm>
          <a:prstGeom prst="rect">
            <a:avLst/>
          </a:prstGeom>
          <a:noFill/>
        </p:spPr>
        <p:txBody>
          <a:bodyPr wrap="square">
            <a:spAutoFit/>
          </a:bodyPr>
          <a:lstStyle/>
          <a:p>
            <a:pPr algn="ctr"/>
            <a:r>
              <a:rPr lang="en-US" altLang="zh-CN" sz="1800" b="1" kern="0" dirty="0">
                <a:solidFill>
                  <a:srgbClr val="FF8400"/>
                </a:solidFill>
                <a:effectLst/>
                <a:latin typeface="Arial" panose="020B0604020202020204" pitchFamily="34" charset="0"/>
                <a:ea typeface="Microsoft YaHei" panose="020B0503020204020204" pitchFamily="34" charset="-122"/>
                <a:cs typeface="Arial" panose="020B0604020202020204" pitchFamily="34" charset="0"/>
              </a:rPr>
              <a:t>HI</a:t>
            </a:r>
            <a:endParaRPr lang="zh-CN" altLang="en-US" dirty="0">
              <a:solidFill>
                <a:srgbClr val="FF8400"/>
              </a:solidFill>
              <a:latin typeface="Arial" panose="020B0604020202020204" pitchFamily="34" charset="0"/>
              <a:cs typeface="Arial" panose="020B0604020202020204" pitchFamily="34" charset="0"/>
            </a:endParaRPr>
          </a:p>
        </p:txBody>
      </p:sp>
      <p:sp>
        <p:nvSpPr>
          <p:cNvPr id="17" name="内容占位符 16">
            <a:extLst>
              <a:ext uri="{FF2B5EF4-FFF2-40B4-BE49-F238E27FC236}">
                <a16:creationId xmlns:a16="http://schemas.microsoft.com/office/drawing/2014/main" id="{B0D711E3-8B0A-7A38-99F8-6C5195B4558B}"/>
              </a:ext>
            </a:extLst>
          </p:cNvPr>
          <p:cNvSpPr>
            <a:spLocks noGrp="1"/>
          </p:cNvSpPr>
          <p:nvPr>
            <p:ph sz="quarter" idx="13"/>
          </p:nvPr>
        </p:nvSpPr>
        <p:spPr/>
        <p:txBody>
          <a:bodyPr/>
          <a:lstStyle/>
          <a:p>
            <a:endParaRPr lang="zh-CN" altLang="en-US"/>
          </a:p>
        </p:txBody>
      </p:sp>
      <p:pic>
        <p:nvPicPr>
          <p:cNvPr id="8" name="内容占位符 9" descr="刷新 纯色填充">
            <a:extLst>
              <a:ext uri="{FF2B5EF4-FFF2-40B4-BE49-F238E27FC236}">
                <a16:creationId xmlns:a16="http://schemas.microsoft.com/office/drawing/2014/main" id="{D355BEBF-B38E-57B8-89E6-ECE16FED4B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2295953" y="2982240"/>
            <a:ext cx="560835" cy="560835"/>
          </a:xfrm>
          <a:prstGeom prst="rect">
            <a:avLst/>
          </a:prstGeom>
        </p:spPr>
      </p:pic>
    </p:spTree>
    <p:extLst>
      <p:ext uri="{BB962C8B-B14F-4D97-AF65-F5344CB8AC3E}">
        <p14:creationId xmlns:p14="http://schemas.microsoft.com/office/powerpoint/2010/main" val="1018374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81DA3-E5A6-B15B-3FDB-5D0F6B93A780}"/>
              </a:ext>
            </a:extLst>
          </p:cNvPr>
          <p:cNvSpPr>
            <a:spLocks noGrp="1"/>
          </p:cNvSpPr>
          <p:nvPr>
            <p:ph type="title"/>
          </p:nvPr>
        </p:nvSpPr>
        <p:spPr/>
        <p:txBody>
          <a:bodyPr>
            <a:normAutofit fontScale="90000"/>
          </a:bodyPr>
          <a:lstStyle/>
          <a:p>
            <a:r>
              <a:rPr kumimoji="1" lang="en-US" altLang="zh-CN" dirty="0"/>
              <a:t>AI</a:t>
            </a:r>
            <a:r>
              <a:rPr kumimoji="1" lang="zh-CN" altLang="en-US" dirty="0"/>
              <a:t>介导的五阶段科学革命</a:t>
            </a:r>
            <a:br>
              <a:rPr kumimoji="1" lang="en-US" altLang="zh-CN" dirty="0"/>
            </a:b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阶段</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V</a:t>
            </a: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全栈式研究（</a:t>
            </a:r>
            <a:r>
              <a:rPr lang="en-US" altLang="zh-CN"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Stage V: AI-full-stack Research</a:t>
            </a:r>
            <a:r>
              <a:rPr lang="zh-CN" altLang="en-US" sz="32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endParaRPr kumimoji="1" lang="zh-CN" altLang="en-US" b="0" dirty="0"/>
          </a:p>
        </p:txBody>
      </p:sp>
      <p:sp>
        <p:nvSpPr>
          <p:cNvPr id="3" name="日期占位符 2">
            <a:extLst>
              <a:ext uri="{FF2B5EF4-FFF2-40B4-BE49-F238E27FC236}">
                <a16:creationId xmlns:a16="http://schemas.microsoft.com/office/drawing/2014/main" id="{7D2C7D2A-1501-1EC9-904B-2E515D72B51E}"/>
              </a:ext>
            </a:extLst>
          </p:cNvPr>
          <p:cNvSpPr>
            <a:spLocks noGrp="1"/>
          </p:cNvSpPr>
          <p:nvPr>
            <p:ph type="dt" sz="half" idx="10"/>
          </p:nvPr>
        </p:nvSpPr>
        <p:spPr/>
        <p:txBody>
          <a:bodyPr/>
          <a:lstStyle/>
          <a:p>
            <a:fld id="{D60F588C-2B1B-D54F-A2C8-4CDD38911368}"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1A5E089E-951D-4DC2-4FE5-EBECB778F2B1}"/>
              </a:ext>
            </a:extLst>
          </p:cNvPr>
          <p:cNvSpPr>
            <a:spLocks noGrp="1"/>
          </p:cNvSpPr>
          <p:nvPr>
            <p:ph type="sldNum" sz="quarter" idx="12"/>
          </p:nvPr>
        </p:nvSpPr>
        <p:spPr/>
        <p:txBody>
          <a:bodyPr/>
          <a:lstStyle/>
          <a:p>
            <a:fld id="{A4911521-5835-3843-8C40-A05C163B5C5F}" type="slidenum">
              <a:rPr lang="en-CN" smtClean="0"/>
              <a:pPr/>
              <a:t>29</a:t>
            </a:fld>
            <a:endParaRPr lang="en-CN" dirty="0"/>
          </a:p>
        </p:txBody>
      </p:sp>
      <p:sp>
        <p:nvSpPr>
          <p:cNvPr id="5" name="页脚占位符 4">
            <a:extLst>
              <a:ext uri="{FF2B5EF4-FFF2-40B4-BE49-F238E27FC236}">
                <a16:creationId xmlns:a16="http://schemas.microsoft.com/office/drawing/2014/main" id="{4799006A-6A91-230B-1FCB-CDE6ED1F2ECB}"/>
              </a:ext>
            </a:extLst>
          </p:cNvPr>
          <p:cNvSpPr>
            <a:spLocks noGrp="1"/>
          </p:cNvSpPr>
          <p:nvPr>
            <p:ph type="ftr" sz="quarter" idx="11"/>
          </p:nvPr>
        </p:nvSpPr>
        <p:spPr/>
        <p:txBody>
          <a:bodyPr/>
          <a:lstStyle/>
          <a:p>
            <a:r>
              <a:rPr lang="zh-CN" altLang="en-US"/>
              <a:t>杨子杰</a:t>
            </a:r>
            <a:endParaRPr lang="en-CN" altLang="zh-CN"/>
          </a:p>
        </p:txBody>
      </p:sp>
      <p:pic>
        <p:nvPicPr>
          <p:cNvPr id="12" name="图片 11" descr="图片包含 文本&#10;&#10;描述已自动生成">
            <a:extLst>
              <a:ext uri="{FF2B5EF4-FFF2-40B4-BE49-F238E27FC236}">
                <a16:creationId xmlns:a16="http://schemas.microsoft.com/office/drawing/2014/main" id="{DC619D93-7445-15F1-B282-2A8BD896D774}"/>
              </a:ext>
            </a:extLst>
          </p:cNvPr>
          <p:cNvPicPr>
            <a:picLocks noChangeAspect="1"/>
          </p:cNvPicPr>
          <p:nvPr/>
        </p:nvPicPr>
        <p:blipFill>
          <a:blip r:embed="rId3"/>
          <a:stretch>
            <a:fillRect/>
          </a:stretch>
        </p:blipFill>
        <p:spPr>
          <a:xfrm>
            <a:off x="151736" y="2400169"/>
            <a:ext cx="5546210" cy="2632338"/>
          </a:xfrm>
          <a:prstGeom prst="rect">
            <a:avLst/>
          </a:prstGeom>
        </p:spPr>
      </p:pic>
      <p:sp>
        <p:nvSpPr>
          <p:cNvPr id="6" name="文本框 5">
            <a:extLst>
              <a:ext uri="{FF2B5EF4-FFF2-40B4-BE49-F238E27FC236}">
                <a16:creationId xmlns:a16="http://schemas.microsoft.com/office/drawing/2014/main" id="{B9F99EF5-F31A-858E-0E84-891184DC00DF}"/>
              </a:ext>
            </a:extLst>
          </p:cNvPr>
          <p:cNvSpPr txBox="1"/>
          <p:nvPr/>
        </p:nvSpPr>
        <p:spPr>
          <a:xfrm>
            <a:off x="6241042" y="2021633"/>
            <a:ext cx="5799222" cy="3372783"/>
          </a:xfrm>
          <a:prstGeom prst="rect">
            <a:avLst/>
          </a:prstGeom>
          <a:noFill/>
        </p:spPr>
        <p:txBody>
          <a:bodyPr wrap="square" rtlCol="0" anchor="ctr">
            <a:spAutoFit/>
          </a:bodyPr>
          <a:lstStyle/>
          <a:p>
            <a:pPr algn="l">
              <a:lnSpc>
                <a:spcPct val="150000"/>
              </a:lnSpc>
            </a:pP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科学</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第一推动者：主脑：助手</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 = </a:t>
            </a:r>
            <a:r>
              <a:rPr lang="en-US" altLang="zh-CN" sz="1600" b="1" kern="0" dirty="0">
                <a:solidFill>
                  <a:srgbClr val="3271B5"/>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3271B5"/>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3271B5"/>
                </a:solidFill>
                <a:effectLst/>
                <a:latin typeface="Microsoft YaHei" panose="020B0503020204020204" pitchFamily="34" charset="-122"/>
                <a:ea typeface="Microsoft YaHei" panose="020B0503020204020204" pitchFamily="34" charset="-122"/>
                <a:cs typeface="宋体" panose="02010600030101010101" pitchFamily="2" charset="-122"/>
              </a:rPr>
              <a:t>AI</a:t>
            </a:r>
            <a:endPar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algn="l">
              <a:lnSpc>
                <a:spcPct val="150000"/>
              </a:lnSpc>
            </a:pP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科学能力：</a:t>
            </a:r>
            <a:r>
              <a:rPr lang="en-US" altLang="zh-CN" sz="1600" b="1" kern="0" dirty="0">
                <a:solidFill>
                  <a:srgbClr val="121212"/>
                </a:solidFill>
                <a:latin typeface="Microsoft YaHei" panose="020B0503020204020204" pitchFamily="34" charset="-122"/>
                <a:ea typeface="Microsoft YaHei" panose="020B0503020204020204" pitchFamily="34" charset="-122"/>
                <a:cs typeface="宋体" panose="02010600030101010101" pitchFamily="2" charset="-122"/>
              </a:rPr>
              <a:t>6</a:t>
            </a:r>
          </a:p>
          <a:p>
            <a:pPr algn="l">
              <a:lnSpc>
                <a:spcPct val="150000"/>
              </a:lnSpc>
            </a:pPr>
            <a:endPar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人类的参与对于科学研究可能不再是必要的</a:t>
            </a:r>
            <a:endPar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可能能够</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自主地探索和发现世界中的新知识</a:t>
            </a:r>
            <a:r>
              <a:rPr lang="zh-CN" altLang="en-US" sz="1600" kern="100" dirty="0">
                <a:effectLst/>
                <a:latin typeface="Microsoft YaHei" panose="020B0503020204020204" pitchFamily="34" charset="-122"/>
                <a:ea typeface="Microsoft YaHei" panose="020B0503020204020204" pitchFamily="34" charset="-122"/>
                <a:cs typeface="Times New Roman" panose="02020603050405020304" pitchFamily="18" charset="0"/>
              </a:rPr>
              <a:t>，就像今天的人类科学家一样</a:t>
            </a:r>
            <a:endParaRPr lang="en-US" altLang="zh-CN" sz="16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人类唯一需要做的可能是控制与</a:t>
            </a:r>
            <a:r>
              <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相关的风险，并确保</a:t>
            </a:r>
            <a:r>
              <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的研究方向符合人类发展目标</a:t>
            </a:r>
            <a:endPar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实现</a:t>
            </a:r>
            <a:r>
              <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全自主的知识发现和科学创新成为可能</a:t>
            </a:r>
          </a:p>
        </p:txBody>
      </p:sp>
      <p:sp>
        <p:nvSpPr>
          <p:cNvPr id="7" name="矩形 6">
            <a:extLst>
              <a:ext uri="{FF2B5EF4-FFF2-40B4-BE49-F238E27FC236}">
                <a16:creationId xmlns:a16="http://schemas.microsoft.com/office/drawing/2014/main" id="{DA6A2B02-34C7-3C28-BAE9-144C306C4145}"/>
              </a:ext>
            </a:extLst>
          </p:cNvPr>
          <p:cNvSpPr/>
          <p:nvPr/>
        </p:nvSpPr>
        <p:spPr>
          <a:xfrm>
            <a:off x="151736" y="4807364"/>
            <a:ext cx="5546210" cy="202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内容占位符 9" descr="刷新 纯色填充">
            <a:extLst>
              <a:ext uri="{FF2B5EF4-FFF2-40B4-BE49-F238E27FC236}">
                <a16:creationId xmlns:a16="http://schemas.microsoft.com/office/drawing/2014/main" id="{DAAEB54A-CC52-A19F-F2E8-B68356044548}"/>
              </a:ext>
            </a:extLst>
          </p:cNvPr>
          <p:cNvPicPr>
            <a:picLocks noGrp="1" noChangeAspect="1"/>
          </p:cNvPicPr>
          <p:nvPr>
            <p:ph sz="quarter" idx="13"/>
          </p:nvPr>
        </p:nvPicPr>
        <p:blipFill>
          <a:blip r:embed="rId4">
            <a:extLst>
              <a:ext uri="{96DAC541-7B7A-43D3-8B79-37D633B846F1}">
                <asvg:svgBlip xmlns:asvg="http://schemas.microsoft.com/office/drawing/2016/SVG/main" r:embed="rId5"/>
              </a:ext>
            </a:extLst>
          </a:blip>
          <a:stretch>
            <a:fillRect/>
          </a:stretch>
        </p:blipFill>
        <p:spPr>
          <a:xfrm rot="10800000">
            <a:off x="2295953" y="2982240"/>
            <a:ext cx="560835" cy="560835"/>
          </a:xfrm>
        </p:spPr>
      </p:pic>
      <p:sp>
        <p:nvSpPr>
          <p:cNvPr id="9" name="文本框 8">
            <a:extLst>
              <a:ext uri="{FF2B5EF4-FFF2-40B4-BE49-F238E27FC236}">
                <a16:creationId xmlns:a16="http://schemas.microsoft.com/office/drawing/2014/main" id="{768EC84B-BCA2-664B-4CFD-BF94AD53AB77}"/>
              </a:ext>
            </a:extLst>
          </p:cNvPr>
          <p:cNvSpPr txBox="1"/>
          <p:nvPr/>
        </p:nvSpPr>
        <p:spPr>
          <a:xfrm>
            <a:off x="2919017" y="2628678"/>
            <a:ext cx="524352" cy="369332"/>
          </a:xfrm>
          <a:prstGeom prst="rect">
            <a:avLst/>
          </a:prstGeom>
          <a:noFill/>
        </p:spPr>
        <p:txBody>
          <a:bodyPr wrap="square">
            <a:spAutoFit/>
          </a:bodyPr>
          <a:lstStyle/>
          <a:p>
            <a:pPr algn="ctr"/>
            <a:r>
              <a:rPr lang="en-US" altLang="zh-CN" sz="1800" b="1" kern="0" dirty="0">
                <a:solidFill>
                  <a:srgbClr val="3371B5"/>
                </a:solidFill>
                <a:effectLst/>
                <a:latin typeface="Arial" panose="020B0604020202020204" pitchFamily="34" charset="0"/>
                <a:ea typeface="Microsoft YaHei" panose="020B0503020204020204" pitchFamily="34" charset="-122"/>
                <a:cs typeface="Arial" panose="020B0604020202020204" pitchFamily="34" charset="0"/>
              </a:rPr>
              <a:t>AI</a:t>
            </a:r>
            <a:endParaRPr lang="zh-CN" altLang="en-US" dirty="0">
              <a:solidFill>
                <a:srgbClr val="3371B5"/>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FA8901EF-A2AF-6106-0EDC-6AB64AB1CD59}"/>
              </a:ext>
            </a:extLst>
          </p:cNvPr>
          <p:cNvSpPr txBox="1"/>
          <p:nvPr/>
        </p:nvSpPr>
        <p:spPr>
          <a:xfrm>
            <a:off x="1720202" y="2628678"/>
            <a:ext cx="524352" cy="369332"/>
          </a:xfrm>
          <a:prstGeom prst="rect">
            <a:avLst/>
          </a:prstGeom>
          <a:noFill/>
        </p:spPr>
        <p:txBody>
          <a:bodyPr wrap="square">
            <a:spAutoFit/>
          </a:bodyPr>
          <a:lstStyle/>
          <a:p>
            <a:pPr algn="ctr"/>
            <a:r>
              <a:rPr lang="en-US" altLang="zh-CN" sz="1800" b="1" kern="0" dirty="0">
                <a:solidFill>
                  <a:srgbClr val="3371B5"/>
                </a:solidFill>
                <a:effectLst/>
                <a:latin typeface="Arial" panose="020B0604020202020204" pitchFamily="34" charset="0"/>
                <a:ea typeface="Microsoft YaHei" panose="020B0503020204020204" pitchFamily="34" charset="-122"/>
                <a:cs typeface="Arial" panose="020B0604020202020204" pitchFamily="34" charset="0"/>
              </a:rPr>
              <a:t>AI</a:t>
            </a:r>
            <a:endParaRPr lang="zh-CN" altLang="en-US" dirty="0">
              <a:solidFill>
                <a:srgbClr val="3371B5"/>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DA750799-E14F-DF43-8DA1-BA06606A5554}"/>
              </a:ext>
            </a:extLst>
          </p:cNvPr>
          <p:cNvSpPr txBox="1"/>
          <p:nvPr/>
        </p:nvSpPr>
        <p:spPr>
          <a:xfrm>
            <a:off x="503915" y="2628678"/>
            <a:ext cx="524352" cy="369332"/>
          </a:xfrm>
          <a:prstGeom prst="rect">
            <a:avLst/>
          </a:prstGeom>
          <a:noFill/>
        </p:spPr>
        <p:txBody>
          <a:bodyPr wrap="square">
            <a:spAutoFit/>
          </a:bodyPr>
          <a:lstStyle/>
          <a:p>
            <a:pPr algn="ctr"/>
            <a:r>
              <a:rPr lang="en-US" altLang="zh-CN" sz="1800" b="1" kern="0" dirty="0">
                <a:solidFill>
                  <a:srgbClr val="3371B5"/>
                </a:solidFill>
                <a:effectLst/>
                <a:latin typeface="Arial" panose="020B0604020202020204" pitchFamily="34" charset="0"/>
                <a:ea typeface="Microsoft YaHei" panose="020B0503020204020204" pitchFamily="34" charset="-122"/>
                <a:cs typeface="Arial" panose="020B0604020202020204" pitchFamily="34" charset="0"/>
              </a:rPr>
              <a:t>AI</a:t>
            </a:r>
            <a:endParaRPr lang="zh-CN" altLang="en-US" dirty="0">
              <a:solidFill>
                <a:srgbClr val="3371B5"/>
              </a:solidFill>
              <a:latin typeface="Arial" panose="020B0604020202020204" pitchFamily="34" charset="0"/>
              <a:cs typeface="Arial" panose="020B0604020202020204" pitchFamily="34" charset="0"/>
            </a:endParaRPr>
          </a:p>
        </p:txBody>
      </p:sp>
      <p:pic>
        <p:nvPicPr>
          <p:cNvPr id="16" name="图形 15" descr="火 纯色填充">
            <a:extLst>
              <a:ext uri="{FF2B5EF4-FFF2-40B4-BE49-F238E27FC236}">
                <a16:creationId xmlns:a16="http://schemas.microsoft.com/office/drawing/2014/main" id="{1A8B8D0C-0959-3B74-AA18-24FCB7C759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688" y="3070566"/>
            <a:ext cx="296537" cy="296537"/>
          </a:xfrm>
          <a:prstGeom prst="rect">
            <a:avLst/>
          </a:prstGeom>
        </p:spPr>
      </p:pic>
    </p:spTree>
    <p:extLst>
      <p:ext uri="{BB962C8B-B14F-4D97-AF65-F5344CB8AC3E}">
        <p14:creationId xmlns:p14="http://schemas.microsoft.com/office/powerpoint/2010/main" val="3130936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CAADE-7848-7186-18FA-490B0FA91BAE}"/>
              </a:ext>
            </a:extLst>
          </p:cNvPr>
          <p:cNvSpPr>
            <a:spLocks noGrp="1"/>
          </p:cNvSpPr>
          <p:nvPr>
            <p:ph type="title"/>
          </p:nvPr>
        </p:nvSpPr>
        <p:spPr/>
        <p:txBody>
          <a:bodyPr>
            <a:normAutofit/>
          </a:bodyPr>
          <a:lstStyle/>
          <a:p>
            <a:r>
              <a:rPr kumimoji="1" lang="en-US" altLang="zh-CN" dirty="0"/>
              <a:t>AI &amp; Science</a:t>
            </a:r>
            <a:endParaRPr kumimoji="1" lang="zh-CN" altLang="en-US" dirty="0"/>
          </a:p>
        </p:txBody>
      </p:sp>
      <p:sp>
        <p:nvSpPr>
          <p:cNvPr id="7" name="标题 7">
            <a:extLst>
              <a:ext uri="{FF2B5EF4-FFF2-40B4-BE49-F238E27FC236}">
                <a16:creationId xmlns:a16="http://schemas.microsoft.com/office/drawing/2014/main" id="{92DB1E21-5162-B33E-C5DC-EB3A3057716C}"/>
              </a:ext>
            </a:extLst>
          </p:cNvPr>
          <p:cNvSpPr txBox="1">
            <a:spLocks/>
          </p:cNvSpPr>
          <p:nvPr/>
        </p:nvSpPr>
        <p:spPr>
          <a:xfrm>
            <a:off x="83246" y="36432"/>
            <a:ext cx="12025509" cy="91765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1"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stStyle>
          <a:p>
            <a:endParaRPr lang="zh-CN" altLang="en-US" dirty="0"/>
          </a:p>
        </p:txBody>
      </p:sp>
      <p:sp>
        <p:nvSpPr>
          <p:cNvPr id="3" name="日期占位符 2">
            <a:extLst>
              <a:ext uri="{FF2B5EF4-FFF2-40B4-BE49-F238E27FC236}">
                <a16:creationId xmlns:a16="http://schemas.microsoft.com/office/drawing/2014/main" id="{4B4D0BAA-A17E-E88C-7BF9-C455844AAFC4}"/>
              </a:ext>
            </a:extLst>
          </p:cNvPr>
          <p:cNvSpPr>
            <a:spLocks noGrp="1"/>
          </p:cNvSpPr>
          <p:nvPr>
            <p:ph type="dt" sz="half" idx="10"/>
          </p:nvPr>
        </p:nvSpPr>
        <p:spPr/>
        <p:txBody>
          <a:bodyPr/>
          <a:lstStyle/>
          <a:p>
            <a:fld id="{93C0013E-9EEE-0448-9F08-D37F0D4A3F6F}"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410A6358-1A81-0064-BEA5-E369D0F66F19}"/>
              </a:ext>
            </a:extLst>
          </p:cNvPr>
          <p:cNvSpPr>
            <a:spLocks noGrp="1"/>
          </p:cNvSpPr>
          <p:nvPr>
            <p:ph type="sldNum" sz="quarter" idx="12"/>
          </p:nvPr>
        </p:nvSpPr>
        <p:spPr/>
        <p:txBody>
          <a:bodyPr/>
          <a:lstStyle/>
          <a:p>
            <a:fld id="{A4911521-5835-3843-8C40-A05C163B5C5F}" type="slidenum">
              <a:rPr lang="en-CN" smtClean="0"/>
              <a:pPr/>
              <a:t>3</a:t>
            </a:fld>
            <a:endParaRPr lang="en-CN" dirty="0"/>
          </a:p>
        </p:txBody>
      </p:sp>
      <p:sp>
        <p:nvSpPr>
          <p:cNvPr id="5" name="页脚占位符 4">
            <a:extLst>
              <a:ext uri="{FF2B5EF4-FFF2-40B4-BE49-F238E27FC236}">
                <a16:creationId xmlns:a16="http://schemas.microsoft.com/office/drawing/2014/main" id="{F3231DF1-2699-FD2F-0725-C2102DDE41AA}"/>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F4092690-FC48-264B-5C54-3E613B114593}"/>
              </a:ext>
            </a:extLst>
          </p:cNvPr>
          <p:cNvSpPr>
            <a:spLocks noGrp="1"/>
          </p:cNvSpPr>
          <p:nvPr>
            <p:ph sz="quarter" idx="13"/>
          </p:nvPr>
        </p:nvSpPr>
        <p:spPr>
          <a:xfrm>
            <a:off x="0" y="6038594"/>
            <a:ext cx="12192000" cy="454819"/>
          </a:xfrm>
        </p:spPr>
        <p:txBody>
          <a:bodyPr/>
          <a:lstStyle/>
          <a:p>
            <a:r>
              <a:rPr lang="en-US" altLang="zh-CN" dirty="0"/>
              <a:t>Jumper, J. et al. </a:t>
            </a:r>
            <a:r>
              <a:rPr lang="en-US" altLang="zh-CN" i="1" dirty="0"/>
              <a:t>Nature</a:t>
            </a:r>
            <a:r>
              <a:rPr lang="en-US" altLang="zh-CN" dirty="0"/>
              <a:t>. 2021.; Stokes J M, et al. </a:t>
            </a:r>
            <a:r>
              <a:rPr lang="en-US" altLang="zh-CN" i="1" dirty="0"/>
              <a:t>Cell</a:t>
            </a:r>
            <a:r>
              <a:rPr lang="en-US" altLang="zh-CN" dirty="0"/>
              <a:t>, 2020.</a:t>
            </a:r>
          </a:p>
          <a:p>
            <a:r>
              <a:rPr lang="en-US" altLang="zh-CN" dirty="0"/>
              <a:t>Image</a:t>
            </a:r>
            <a:r>
              <a:rPr lang="zh-CN" altLang="en-US" dirty="0"/>
              <a:t> </a:t>
            </a:r>
            <a:r>
              <a:rPr lang="en-US" altLang="zh-CN" dirty="0"/>
              <a:t>source: Google</a:t>
            </a:r>
            <a:r>
              <a:rPr lang="zh-CN" altLang="en-US" dirty="0"/>
              <a:t> </a:t>
            </a:r>
            <a:r>
              <a:rPr lang="en-US" altLang="zh-CN" dirty="0"/>
              <a:t>Image</a:t>
            </a:r>
            <a:endParaRPr lang="zh-CN" altLang="en-US" dirty="0"/>
          </a:p>
        </p:txBody>
      </p:sp>
      <p:sp>
        <p:nvSpPr>
          <p:cNvPr id="8" name="日期占位符 2">
            <a:extLst>
              <a:ext uri="{FF2B5EF4-FFF2-40B4-BE49-F238E27FC236}">
                <a16:creationId xmlns:a16="http://schemas.microsoft.com/office/drawing/2014/main" id="{755F1425-01DF-E9E4-C992-71594FC827E3}"/>
              </a:ext>
            </a:extLst>
          </p:cNvPr>
          <p:cNvSpPr txBox="1">
            <a:spLocks/>
          </p:cNvSpPr>
          <p:nvPr/>
        </p:nvSpPr>
        <p:spPr>
          <a:xfrm>
            <a:off x="9532725" y="6492140"/>
            <a:ext cx="1813434"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baseline="0">
                <a:solidFill>
                  <a:schemeClr val="bg1"/>
                </a:solidFill>
                <a:latin typeface="Microsoft YaHei" panose="020B0503020204020204" pitchFamily="34" charset="-122"/>
                <a:ea typeface="Microsoft YaHei"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5D1E07-D054-AA4A-9C74-B7C6ACD53C83}" type="datetime1">
              <a:rPr lang="zh-CN" altLang="en-US" smtClean="0"/>
              <a:pPr/>
              <a:t>2023/5/19</a:t>
            </a:fld>
            <a:endParaRPr lang="en-CN" dirty="0"/>
          </a:p>
        </p:txBody>
      </p:sp>
      <p:sp>
        <p:nvSpPr>
          <p:cNvPr id="9" name="灯片编号占位符 3">
            <a:extLst>
              <a:ext uri="{FF2B5EF4-FFF2-40B4-BE49-F238E27FC236}">
                <a16:creationId xmlns:a16="http://schemas.microsoft.com/office/drawing/2014/main" id="{8C3CF023-B27F-4E87-79CA-720A02851648}"/>
              </a:ext>
            </a:extLst>
          </p:cNvPr>
          <p:cNvSpPr txBox="1">
            <a:spLocks/>
          </p:cNvSpPr>
          <p:nvPr/>
        </p:nvSpPr>
        <p:spPr>
          <a:xfrm>
            <a:off x="11598442" y="6492140"/>
            <a:ext cx="593558" cy="365124"/>
          </a:xfrm>
          <a:prstGeom prst="rect">
            <a:avLst/>
          </a:prstGeom>
        </p:spPr>
        <p:txBody>
          <a:bodyPr vert="horz" lIns="91440" tIns="45720" rIns="91440" bIns="45720" rtlCol="0" anchor="ctr"/>
          <a:lstStyle>
            <a:defPPr>
              <a:defRPr lang="zh-CN"/>
            </a:defPPr>
            <a:lvl1pPr marL="0" algn="r" defTabSz="914400" rtl="0" eaLnBrk="1" latinLnBrk="0" hangingPunct="1">
              <a:defRPr sz="1200" kern="1200" baseline="0">
                <a:solidFill>
                  <a:schemeClr val="bg1"/>
                </a:solidFill>
                <a:latin typeface="Microsoft YaHei" panose="020B0503020204020204" pitchFamily="34" charset="-122"/>
                <a:ea typeface="Microsoft YaHei"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11521-5835-3843-8C40-A05C163B5C5F}" type="slidenum">
              <a:rPr lang="en-CN" smtClean="0"/>
              <a:pPr/>
              <a:t>3</a:t>
            </a:fld>
            <a:endParaRPr lang="en-CN" dirty="0"/>
          </a:p>
        </p:txBody>
      </p:sp>
      <p:sp>
        <p:nvSpPr>
          <p:cNvPr id="11" name="文本框 10">
            <a:extLst>
              <a:ext uri="{FF2B5EF4-FFF2-40B4-BE49-F238E27FC236}">
                <a16:creationId xmlns:a16="http://schemas.microsoft.com/office/drawing/2014/main" id="{5528E48A-5BC3-E1F2-B979-36B38B022A72}"/>
              </a:ext>
            </a:extLst>
          </p:cNvPr>
          <p:cNvSpPr txBox="1"/>
          <p:nvPr/>
        </p:nvSpPr>
        <p:spPr>
          <a:xfrm>
            <a:off x="1211291" y="5417093"/>
            <a:ext cx="3721042" cy="646331"/>
          </a:xfrm>
          <a:prstGeom prst="rect">
            <a:avLst/>
          </a:prstGeom>
          <a:noFill/>
          <a:ln w="57150">
            <a:solidFill>
              <a:srgbClr val="FF8400"/>
            </a:solidFill>
            <a:prstDash val="sysDot"/>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pPr marL="0" indent="0" algn="just">
              <a:buNone/>
            </a:pPr>
            <a:r>
              <a:rPr lang="en-US" altLang="zh-CN" sz="3600" b="1" dirty="0">
                <a:solidFill>
                  <a:srgbClr val="FF8400"/>
                </a:solidFill>
                <a:latin typeface="Microsoft YaHei" panose="020B0503020204020204" pitchFamily="34" charset="-122"/>
                <a:ea typeface="Microsoft YaHei" panose="020B0503020204020204" pitchFamily="34" charset="-122"/>
              </a:rPr>
              <a:t>AI-Plus Science</a:t>
            </a:r>
          </a:p>
        </p:txBody>
      </p:sp>
      <p:sp>
        <p:nvSpPr>
          <p:cNvPr id="14" name="内容占位符 7">
            <a:extLst>
              <a:ext uri="{FF2B5EF4-FFF2-40B4-BE49-F238E27FC236}">
                <a16:creationId xmlns:a16="http://schemas.microsoft.com/office/drawing/2014/main" id="{C57B17A0-7C5E-8B76-616F-2A4A6C1EBAEE}"/>
              </a:ext>
            </a:extLst>
          </p:cNvPr>
          <p:cNvSpPr txBox="1">
            <a:spLocks/>
          </p:cNvSpPr>
          <p:nvPr/>
        </p:nvSpPr>
        <p:spPr>
          <a:xfrm>
            <a:off x="0" y="6128288"/>
            <a:ext cx="121920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15" name="Picture 7">
            <a:extLst>
              <a:ext uri="{FF2B5EF4-FFF2-40B4-BE49-F238E27FC236}">
                <a16:creationId xmlns:a16="http://schemas.microsoft.com/office/drawing/2014/main" id="{9256F58C-CEEF-5F10-5490-620C4A06B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950" y="1682854"/>
            <a:ext cx="5267451" cy="2962941"/>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9E65EF90-D9D4-BAC7-1356-311ACDB05089}"/>
              </a:ext>
            </a:extLst>
          </p:cNvPr>
          <p:cNvSpPr txBox="1"/>
          <p:nvPr/>
        </p:nvSpPr>
        <p:spPr>
          <a:xfrm>
            <a:off x="6203951" y="5140094"/>
            <a:ext cx="5267452" cy="923330"/>
          </a:xfrm>
          <a:prstGeom prst="rect">
            <a:avLst/>
          </a:prstGeom>
          <a:noFill/>
          <a:ln w="57150">
            <a:solidFill>
              <a:srgbClr val="FF8400"/>
            </a:solidFill>
            <a:prstDash val="solid"/>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pPr marL="0" indent="0" algn="just">
              <a:buNone/>
            </a:pPr>
            <a:r>
              <a:rPr lang="en-US" altLang="zh-CN" sz="5400" b="1" dirty="0">
                <a:solidFill>
                  <a:srgbClr val="FF8400"/>
                </a:solidFill>
                <a:latin typeface="Microsoft YaHei" panose="020B0503020204020204" pitchFamily="34" charset="-122"/>
                <a:ea typeface="Microsoft YaHei" panose="020B0503020204020204" pitchFamily="34" charset="-122"/>
              </a:rPr>
              <a:t>AI-Led Science</a:t>
            </a:r>
          </a:p>
        </p:txBody>
      </p:sp>
      <p:pic>
        <p:nvPicPr>
          <p:cNvPr id="12" name="Picture 2" descr="Yannic Kilcher, Tech Sister on Twitter: &quot;🔥New Video🔥 @DeepMind AlphaFold 2  delivers major AI breakthrough in Protein Folding🧬Beats all competition by  HUGE margins🤯Watch to learn how AlphaFold 1 works and what we">
            <a:extLst>
              <a:ext uri="{FF2B5EF4-FFF2-40B4-BE49-F238E27FC236}">
                <a16:creationId xmlns:a16="http://schemas.microsoft.com/office/drawing/2014/main" id="{4834A9BA-505A-777F-6959-A67A3BE257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07" r="14588" b="68056"/>
          <a:stretch/>
        </p:blipFill>
        <p:spPr bwMode="auto">
          <a:xfrm>
            <a:off x="653911" y="998915"/>
            <a:ext cx="4835803" cy="127398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a:extLst>
              <a:ext uri="{FF2B5EF4-FFF2-40B4-BE49-F238E27FC236}">
                <a16:creationId xmlns:a16="http://schemas.microsoft.com/office/drawing/2014/main" id="{00807762-3DF3-88E6-5110-9505F0987AB0}"/>
              </a:ext>
            </a:extLst>
          </p:cNvPr>
          <p:cNvGrpSpPr/>
          <p:nvPr/>
        </p:nvGrpSpPr>
        <p:grpSpPr>
          <a:xfrm>
            <a:off x="653911" y="2312068"/>
            <a:ext cx="4835803" cy="2997756"/>
            <a:chOff x="653911" y="2386756"/>
            <a:chExt cx="4721278" cy="2926760"/>
          </a:xfrm>
        </p:grpSpPr>
        <p:pic>
          <p:nvPicPr>
            <p:cNvPr id="1026" name="Picture 2">
              <a:extLst>
                <a:ext uri="{FF2B5EF4-FFF2-40B4-BE49-F238E27FC236}">
                  <a16:creationId xmlns:a16="http://schemas.microsoft.com/office/drawing/2014/main" id="{A253CEEA-7027-FF27-311D-E4ACA4B46D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14" b="40805"/>
            <a:stretch/>
          </p:blipFill>
          <p:spPr bwMode="auto">
            <a:xfrm>
              <a:off x="653911" y="2409538"/>
              <a:ext cx="4721278" cy="290397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D3012063-3586-4D7B-E9F0-8CB45177B725}"/>
                </a:ext>
              </a:extLst>
            </p:cNvPr>
            <p:cNvSpPr txBox="1"/>
            <p:nvPr/>
          </p:nvSpPr>
          <p:spPr>
            <a:xfrm>
              <a:off x="653911" y="2386756"/>
              <a:ext cx="3461782" cy="338554"/>
            </a:xfrm>
            <a:prstGeom prst="rect">
              <a:avLst/>
            </a:prstGeom>
            <a:noFill/>
          </p:spPr>
          <p:txBody>
            <a:bodyPr wrap="none" rtlCol="0">
              <a:spAutoFit/>
            </a:bodyPr>
            <a:lstStyle/>
            <a:p>
              <a:r>
                <a:rPr kumimoji="1" lang="en-US" altLang="zh-CN" sz="1600" b="1" dirty="0">
                  <a:solidFill>
                    <a:srgbClr val="009DAB"/>
                  </a:solidFill>
                </a:rPr>
                <a:t>AI</a:t>
              </a:r>
              <a:r>
                <a:rPr kumimoji="1" lang="zh-CN" altLang="en-US" sz="1600" b="1" dirty="0">
                  <a:solidFill>
                    <a:srgbClr val="009DAB"/>
                  </a:solidFill>
                </a:rPr>
                <a:t> </a:t>
              </a:r>
              <a:r>
                <a:rPr kumimoji="1" lang="en-US" altLang="zh-CN" sz="1600" b="1" dirty="0">
                  <a:solidFill>
                    <a:srgbClr val="009DAB"/>
                  </a:solidFill>
                </a:rPr>
                <a:t>for</a:t>
              </a:r>
              <a:r>
                <a:rPr kumimoji="1" lang="zh-CN" altLang="en-US" sz="1600" b="1" dirty="0">
                  <a:solidFill>
                    <a:srgbClr val="009DAB"/>
                  </a:solidFill>
                </a:rPr>
                <a:t> </a:t>
              </a:r>
              <a:r>
                <a:rPr kumimoji="1" lang="en-US" altLang="zh-CN" sz="1600" b="1" dirty="0">
                  <a:solidFill>
                    <a:srgbClr val="009DAB"/>
                  </a:solidFill>
                </a:rPr>
                <a:t>screening</a:t>
              </a:r>
              <a:r>
                <a:rPr kumimoji="1" lang="zh-CN" altLang="en-US" sz="1600" b="1" dirty="0">
                  <a:solidFill>
                    <a:srgbClr val="009DAB"/>
                  </a:solidFill>
                </a:rPr>
                <a:t> </a:t>
              </a:r>
              <a:r>
                <a:rPr kumimoji="1" lang="en-US" altLang="zh-CN" sz="1600" b="1" dirty="0">
                  <a:solidFill>
                    <a:srgbClr val="009DAB"/>
                  </a:solidFill>
                </a:rPr>
                <a:t>new</a:t>
              </a:r>
              <a:r>
                <a:rPr kumimoji="1" lang="zh-CN" altLang="en-US" sz="1600" b="1" dirty="0">
                  <a:solidFill>
                    <a:srgbClr val="009DAB"/>
                  </a:solidFill>
                </a:rPr>
                <a:t> </a:t>
              </a:r>
              <a:r>
                <a:rPr kumimoji="1" lang="en-US" altLang="zh-CN" sz="1600" b="1" dirty="0">
                  <a:solidFill>
                    <a:srgbClr val="009DAB"/>
                  </a:solidFill>
                </a:rPr>
                <a:t>antibiotics</a:t>
              </a:r>
              <a:endParaRPr kumimoji="1" lang="zh-CN" altLang="en-US" sz="1600" b="1" dirty="0">
                <a:solidFill>
                  <a:srgbClr val="009DAB"/>
                </a:solidFill>
              </a:endParaRPr>
            </a:p>
          </p:txBody>
        </p:sp>
      </p:grpSp>
    </p:spTree>
    <p:extLst>
      <p:ext uri="{BB962C8B-B14F-4D97-AF65-F5344CB8AC3E}">
        <p14:creationId xmlns:p14="http://schemas.microsoft.com/office/powerpoint/2010/main" val="70198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4E31B-D203-4DE4-9F73-8AD2A9629BD2}"/>
              </a:ext>
            </a:extLst>
          </p:cNvPr>
          <p:cNvSpPr>
            <a:spLocks noGrp="1"/>
          </p:cNvSpPr>
          <p:nvPr>
            <p:ph type="title"/>
          </p:nvPr>
        </p:nvSpPr>
        <p:spPr/>
        <p:txBody>
          <a:bodyPr>
            <a:normAutofit fontScale="90000"/>
          </a:bodyPr>
          <a:lstStyle/>
          <a:p>
            <a:r>
              <a:rPr kumimoji="1" lang="en-US" altLang="zh-CN" dirty="0"/>
              <a:t>AI</a:t>
            </a:r>
            <a:r>
              <a:rPr kumimoji="1" lang="zh-CN" altLang="en-US" dirty="0"/>
              <a:t>介导的五阶段科学革命</a:t>
            </a:r>
            <a:br>
              <a:rPr kumimoji="1" lang="en-US" altLang="zh-CN" dirty="0"/>
            </a:br>
            <a:r>
              <a:rPr kumimoji="1" lang="zh-CN" altLang="en-US" kern="0" dirty="0">
                <a:solidFill>
                  <a:srgbClr val="121212"/>
                </a:solidFill>
              </a:rPr>
              <a:t>总结</a:t>
            </a:r>
            <a:endParaRPr kumimoji="1" lang="zh-CN" altLang="en-US" dirty="0"/>
          </a:p>
        </p:txBody>
      </p:sp>
      <p:sp>
        <p:nvSpPr>
          <p:cNvPr id="3" name="日期占位符 2">
            <a:extLst>
              <a:ext uri="{FF2B5EF4-FFF2-40B4-BE49-F238E27FC236}">
                <a16:creationId xmlns:a16="http://schemas.microsoft.com/office/drawing/2014/main" id="{47A5AA24-67EB-8AAD-D612-C879AD02233C}"/>
              </a:ext>
            </a:extLst>
          </p:cNvPr>
          <p:cNvSpPr>
            <a:spLocks noGrp="1"/>
          </p:cNvSpPr>
          <p:nvPr>
            <p:ph type="dt" sz="half" idx="10"/>
          </p:nvPr>
        </p:nvSpPr>
        <p:spPr/>
        <p:txBody>
          <a:bodyPr/>
          <a:lstStyle/>
          <a:p>
            <a:fld id="{0EF153A4-FB94-C440-AE42-217B5DF28251}"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C2801D77-B1BC-4F0C-75FD-1D4D892E0A2C}"/>
              </a:ext>
            </a:extLst>
          </p:cNvPr>
          <p:cNvSpPr>
            <a:spLocks noGrp="1"/>
          </p:cNvSpPr>
          <p:nvPr>
            <p:ph type="sldNum" sz="quarter" idx="12"/>
          </p:nvPr>
        </p:nvSpPr>
        <p:spPr/>
        <p:txBody>
          <a:bodyPr/>
          <a:lstStyle/>
          <a:p>
            <a:fld id="{A4911521-5835-3843-8C40-A05C163B5C5F}" type="slidenum">
              <a:rPr lang="en-CN" smtClean="0"/>
              <a:pPr/>
              <a:t>30</a:t>
            </a:fld>
            <a:endParaRPr lang="en-CN" dirty="0"/>
          </a:p>
        </p:txBody>
      </p:sp>
      <p:sp>
        <p:nvSpPr>
          <p:cNvPr id="5" name="页脚占位符 4">
            <a:extLst>
              <a:ext uri="{FF2B5EF4-FFF2-40B4-BE49-F238E27FC236}">
                <a16:creationId xmlns:a16="http://schemas.microsoft.com/office/drawing/2014/main" id="{F6BB976D-35F5-A44B-A5E3-8C073E0B1128}"/>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0EFE0057-7AED-0ABB-B13B-EBFCF1B8447C}"/>
              </a:ext>
            </a:extLst>
          </p:cNvPr>
          <p:cNvSpPr>
            <a:spLocks noGrp="1"/>
          </p:cNvSpPr>
          <p:nvPr>
            <p:ph sz="quarter" idx="13"/>
          </p:nvPr>
        </p:nvSpPr>
        <p:spPr/>
        <p:txBody>
          <a:bodyPr/>
          <a:lstStyle/>
          <a:p>
            <a:endParaRPr kumimoji="1" lang="zh-CN" altLang="en-US"/>
          </a:p>
        </p:txBody>
      </p:sp>
      <p:pic>
        <p:nvPicPr>
          <p:cNvPr id="7" name="图片 6" descr="图片包含 文本&#10;&#10;描述已自动生成">
            <a:extLst>
              <a:ext uri="{FF2B5EF4-FFF2-40B4-BE49-F238E27FC236}">
                <a16:creationId xmlns:a16="http://schemas.microsoft.com/office/drawing/2014/main" id="{99140EDB-F67C-ECEB-6A34-77928145FFA3}"/>
              </a:ext>
            </a:extLst>
          </p:cNvPr>
          <p:cNvPicPr>
            <a:picLocks noChangeAspect="1"/>
          </p:cNvPicPr>
          <p:nvPr/>
        </p:nvPicPr>
        <p:blipFill>
          <a:blip r:embed="rId2"/>
          <a:stretch>
            <a:fillRect/>
          </a:stretch>
        </p:blipFill>
        <p:spPr>
          <a:xfrm>
            <a:off x="151736" y="2400169"/>
            <a:ext cx="5546210" cy="2632338"/>
          </a:xfrm>
          <a:prstGeom prst="rect">
            <a:avLst/>
          </a:prstGeom>
        </p:spPr>
      </p:pic>
      <p:sp>
        <p:nvSpPr>
          <p:cNvPr id="8" name="文本框 7">
            <a:extLst>
              <a:ext uri="{FF2B5EF4-FFF2-40B4-BE49-F238E27FC236}">
                <a16:creationId xmlns:a16="http://schemas.microsoft.com/office/drawing/2014/main" id="{6871DC5A-C9CD-8ABC-1A3B-B6A3EFE6ED78}"/>
              </a:ext>
            </a:extLst>
          </p:cNvPr>
          <p:cNvSpPr txBox="1"/>
          <p:nvPr/>
        </p:nvSpPr>
        <p:spPr>
          <a:xfrm>
            <a:off x="6241042" y="2021633"/>
            <a:ext cx="5799222" cy="3372783"/>
          </a:xfrm>
          <a:prstGeom prst="rect">
            <a:avLst/>
          </a:prstGeom>
          <a:noFill/>
        </p:spPr>
        <p:txBody>
          <a:bodyPr wrap="square" rtlCol="0" anchor="ctr">
            <a:spAutoFit/>
          </a:bodyPr>
          <a:lstStyle/>
          <a:p>
            <a:pPr marL="285750" indent="-285750" algn="l">
              <a:lnSpc>
                <a:spcPct val="150000"/>
              </a:lnSpc>
              <a:buFont typeface="Arial" panose="020B0604020202020204" pitchFamily="34" charset="0"/>
              <a:buChar char="•"/>
            </a:pP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在本研究中，</a:t>
            </a:r>
            <a:r>
              <a:rPr lang="zh-CN" altLang="en-US" sz="1600" b="1" kern="0" dirty="0">
                <a:solidFill>
                  <a:srgbClr val="009DAB"/>
                </a:solidFill>
                <a:effectLst/>
                <a:latin typeface="Microsoft YaHei" panose="020B0503020204020204" pitchFamily="34" charset="-122"/>
                <a:ea typeface="Microsoft YaHei" panose="020B0503020204020204" pitchFamily="34" charset="-122"/>
                <a:cs typeface="宋体" panose="02010600030101010101" pitchFamily="2" charset="-122"/>
              </a:rPr>
              <a:t>我们首次呈现了一个处于“阶段</a:t>
            </a:r>
            <a:r>
              <a:rPr lang="en-US" altLang="zh-CN" sz="1600" b="1" kern="0" dirty="0">
                <a:solidFill>
                  <a:srgbClr val="009DAB"/>
                </a:solidFill>
                <a:effectLst/>
                <a:latin typeface="Microsoft YaHei" panose="020B0503020204020204" pitchFamily="34" charset="-122"/>
                <a:ea typeface="Microsoft YaHei" panose="020B0503020204020204" pitchFamily="34" charset="-122"/>
                <a:cs typeface="宋体" panose="02010600030101010101" pitchFamily="2" charset="-122"/>
              </a:rPr>
              <a:t>III</a:t>
            </a:r>
            <a:r>
              <a:rPr lang="zh-CN" altLang="en-US" sz="1600" b="1" kern="0" dirty="0">
                <a:solidFill>
                  <a:srgbClr val="009DAB"/>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b="1" kern="0" dirty="0">
                <a:solidFill>
                  <a:srgbClr val="009DAB"/>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b="1" kern="0" dirty="0">
                <a:solidFill>
                  <a:srgbClr val="009DAB"/>
                </a:solidFill>
                <a:effectLst/>
                <a:latin typeface="Microsoft YaHei" panose="020B0503020204020204" pitchFamily="34" charset="-122"/>
                <a:ea typeface="Microsoft YaHei" panose="020B0503020204020204" pitchFamily="34" charset="-122"/>
                <a:cs typeface="宋体" panose="02010600030101010101" pitchFamily="2" charset="-122"/>
              </a:rPr>
              <a:t>主脑式研究”范式的</a:t>
            </a:r>
            <a:r>
              <a:rPr lang="en-US" altLang="zh-CN" sz="1600" b="1" kern="0" dirty="0">
                <a:solidFill>
                  <a:srgbClr val="009DAB"/>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b="1" kern="0" dirty="0">
                <a:solidFill>
                  <a:srgbClr val="009DAB"/>
                </a:solidFill>
                <a:effectLst/>
                <a:latin typeface="Microsoft YaHei" panose="020B0503020204020204" pitchFamily="34" charset="-122"/>
                <a:ea typeface="Microsoft YaHei" panose="020B0503020204020204" pitchFamily="34" charset="-122"/>
                <a:cs typeface="宋体" panose="02010600030101010101" pitchFamily="2" charset="-122"/>
              </a:rPr>
              <a:t>介导的完整闭环科学研究的案例</a:t>
            </a:r>
            <a:endParaRPr lang="en-US" altLang="zh-CN" sz="1600" b="1" kern="0" dirty="0">
              <a:solidFill>
                <a:srgbClr val="009DAB"/>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考虑到</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GPT-4</a:t>
            </a: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及其后继者具有超越任何个人的广泛知识，作为人类科学家，我们实际上可以通过在不同研究领域向</a:t>
            </a:r>
            <a:r>
              <a:rPr lang="en-US" altLang="zh-CN"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提问来寻求研究灵感。</a:t>
            </a: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因此，我们预计，在未来几年，将会出现大量基于阶段</a:t>
            </a: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III</a:t>
            </a: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科研范式的研究成果</a:t>
            </a:r>
            <a:endPar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此外，</a:t>
            </a:r>
            <a:r>
              <a:rPr lang="zh-CN" altLang="en-US" sz="1600" b="1"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如果未来能够在机器人技术和自动化方面取得重大突破</a:t>
            </a: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，我们还可以期待看到“阶段</a:t>
            </a: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IV</a:t>
            </a: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en-US" sz="1600" kern="0" dirty="0">
                <a:solidFill>
                  <a:srgbClr val="121212"/>
                </a:solidFill>
                <a:effectLst/>
                <a:latin typeface="Microsoft YaHei" panose="020B0503020204020204" pitchFamily="34" charset="-122"/>
                <a:ea typeface="Microsoft YaHei" panose="020B0503020204020204" pitchFamily="34" charset="-122"/>
                <a:cs typeface="宋体" panose="02010600030101010101" pitchFamily="2" charset="-122"/>
              </a:rPr>
              <a:t>闭环式研究”范式的出现</a:t>
            </a:r>
          </a:p>
        </p:txBody>
      </p:sp>
    </p:spTree>
    <p:extLst>
      <p:ext uri="{BB962C8B-B14F-4D97-AF65-F5344CB8AC3E}">
        <p14:creationId xmlns:p14="http://schemas.microsoft.com/office/powerpoint/2010/main" val="8553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ED61FF3-7C95-E7AA-437D-0224DB07F08F}"/>
              </a:ext>
            </a:extLst>
          </p:cNvPr>
          <p:cNvSpPr>
            <a:spLocks noGrp="1"/>
          </p:cNvSpPr>
          <p:nvPr>
            <p:ph type="title"/>
          </p:nvPr>
        </p:nvSpPr>
        <p:spPr/>
        <p:txBody>
          <a:bodyPr>
            <a:normAutofit fontScale="90000"/>
          </a:bodyPr>
          <a:lstStyle/>
          <a:p>
            <a:r>
              <a:rPr lang="en-US" altLang="zh-CN" dirty="0"/>
              <a:t>AI</a:t>
            </a:r>
            <a:r>
              <a:rPr lang="zh-CN" altLang="en-US" dirty="0"/>
              <a:t>能够融通超越任何个人的广泛知识，作为人类科学家，我们实际上可以通过在不同研究领域向</a:t>
            </a:r>
            <a:r>
              <a:rPr lang="en-US" altLang="zh-CN" dirty="0"/>
              <a:t>AI</a:t>
            </a:r>
            <a:r>
              <a:rPr lang="zh-CN" altLang="en-US" dirty="0"/>
              <a:t>提问来寻求研究灵感！</a:t>
            </a:r>
          </a:p>
        </p:txBody>
      </p:sp>
      <p:sp>
        <p:nvSpPr>
          <p:cNvPr id="3" name="日期占位符 2">
            <a:extLst>
              <a:ext uri="{FF2B5EF4-FFF2-40B4-BE49-F238E27FC236}">
                <a16:creationId xmlns:a16="http://schemas.microsoft.com/office/drawing/2014/main" id="{7E656CAE-7978-9DD2-4B1D-B5245E17D1F3}"/>
              </a:ext>
            </a:extLst>
          </p:cNvPr>
          <p:cNvSpPr>
            <a:spLocks noGrp="1"/>
          </p:cNvSpPr>
          <p:nvPr>
            <p:ph type="dt" sz="half" idx="10"/>
          </p:nvPr>
        </p:nvSpPr>
        <p:spPr/>
        <p:txBody>
          <a:bodyPr/>
          <a:lstStyle/>
          <a:p>
            <a:fld id="{F6ED5AB0-180B-3440-9E4F-2E56EF2BE897}"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A6B3AD43-D1E6-368E-2C00-D3ECAE957407}"/>
              </a:ext>
            </a:extLst>
          </p:cNvPr>
          <p:cNvSpPr>
            <a:spLocks noGrp="1"/>
          </p:cNvSpPr>
          <p:nvPr>
            <p:ph type="sldNum" sz="quarter" idx="12"/>
          </p:nvPr>
        </p:nvSpPr>
        <p:spPr/>
        <p:txBody>
          <a:bodyPr/>
          <a:lstStyle/>
          <a:p>
            <a:fld id="{A4911521-5835-3843-8C40-A05C163B5C5F}" type="slidenum">
              <a:rPr lang="en-CN" smtClean="0"/>
              <a:pPr/>
              <a:t>31</a:t>
            </a:fld>
            <a:endParaRPr lang="en-CN" dirty="0"/>
          </a:p>
        </p:txBody>
      </p:sp>
      <p:sp>
        <p:nvSpPr>
          <p:cNvPr id="5" name="页脚占位符 4">
            <a:extLst>
              <a:ext uri="{FF2B5EF4-FFF2-40B4-BE49-F238E27FC236}">
                <a16:creationId xmlns:a16="http://schemas.microsoft.com/office/drawing/2014/main" id="{70FBA165-6D46-11E6-307F-513D89F823C3}"/>
              </a:ext>
            </a:extLst>
          </p:cNvPr>
          <p:cNvSpPr>
            <a:spLocks noGrp="1"/>
          </p:cNvSpPr>
          <p:nvPr>
            <p:ph type="ftr" sz="quarter" idx="11"/>
          </p:nvPr>
        </p:nvSpPr>
        <p:spPr/>
        <p:txBody>
          <a:bodyPr/>
          <a:lstStyle/>
          <a:p>
            <a:r>
              <a:rPr lang="zh-CN" altLang="en-US"/>
              <a:t>杨子杰</a:t>
            </a:r>
            <a:endParaRPr lang="en-CN"/>
          </a:p>
        </p:txBody>
      </p:sp>
      <p:sp>
        <p:nvSpPr>
          <p:cNvPr id="9" name="内容占位符 8">
            <a:extLst>
              <a:ext uri="{FF2B5EF4-FFF2-40B4-BE49-F238E27FC236}">
                <a16:creationId xmlns:a16="http://schemas.microsoft.com/office/drawing/2014/main" id="{DB79F1CD-B178-5C4D-7D33-6F80560E67AC}"/>
              </a:ext>
            </a:extLst>
          </p:cNvPr>
          <p:cNvSpPr>
            <a:spLocks noGrp="1"/>
          </p:cNvSpPr>
          <p:nvPr>
            <p:ph sz="quarter" idx="13"/>
          </p:nvPr>
        </p:nvSpPr>
        <p:spPr/>
        <p:txBody>
          <a:bodyPr/>
          <a:lstStyle/>
          <a:p>
            <a:r>
              <a:rPr lang="zh-CN" altLang="en-US" dirty="0"/>
              <a:t> </a:t>
            </a:r>
          </a:p>
        </p:txBody>
      </p:sp>
      <p:pic>
        <p:nvPicPr>
          <p:cNvPr id="14" name="图片 13">
            <a:extLst>
              <a:ext uri="{FF2B5EF4-FFF2-40B4-BE49-F238E27FC236}">
                <a16:creationId xmlns:a16="http://schemas.microsoft.com/office/drawing/2014/main" id="{5B478CAD-3B79-813A-BE35-D4B934344C46}"/>
              </a:ext>
            </a:extLst>
          </p:cNvPr>
          <p:cNvPicPr>
            <a:picLocks noChangeAspect="1"/>
          </p:cNvPicPr>
          <p:nvPr/>
        </p:nvPicPr>
        <p:blipFill>
          <a:blip r:embed="rId2"/>
          <a:stretch>
            <a:fillRect/>
          </a:stretch>
        </p:blipFill>
        <p:spPr>
          <a:xfrm>
            <a:off x="171450" y="1027541"/>
            <a:ext cx="4483486" cy="5400000"/>
          </a:xfrm>
          <a:prstGeom prst="rect">
            <a:avLst/>
          </a:prstGeom>
        </p:spPr>
      </p:pic>
      <p:pic>
        <p:nvPicPr>
          <p:cNvPr id="15" name="图片 14">
            <a:extLst>
              <a:ext uri="{FF2B5EF4-FFF2-40B4-BE49-F238E27FC236}">
                <a16:creationId xmlns:a16="http://schemas.microsoft.com/office/drawing/2014/main" id="{13D811F0-CC61-89F2-289B-84DEEA30FF59}"/>
              </a:ext>
            </a:extLst>
          </p:cNvPr>
          <p:cNvPicPr>
            <a:picLocks noChangeAspect="1"/>
          </p:cNvPicPr>
          <p:nvPr/>
        </p:nvPicPr>
        <p:blipFill>
          <a:blip r:embed="rId3"/>
          <a:stretch>
            <a:fillRect/>
          </a:stretch>
        </p:blipFill>
        <p:spPr>
          <a:xfrm>
            <a:off x="4835911" y="1027541"/>
            <a:ext cx="4924529" cy="5400000"/>
          </a:xfrm>
          <a:prstGeom prst="rect">
            <a:avLst/>
          </a:prstGeom>
        </p:spPr>
      </p:pic>
      <p:sp>
        <p:nvSpPr>
          <p:cNvPr id="17" name="文本框 16">
            <a:extLst>
              <a:ext uri="{FF2B5EF4-FFF2-40B4-BE49-F238E27FC236}">
                <a16:creationId xmlns:a16="http://schemas.microsoft.com/office/drawing/2014/main" id="{9FBE2E29-B557-7F7A-8905-205571C4D011}"/>
              </a:ext>
            </a:extLst>
          </p:cNvPr>
          <p:cNvSpPr txBox="1"/>
          <p:nvPr/>
        </p:nvSpPr>
        <p:spPr>
          <a:xfrm>
            <a:off x="9937095" y="1027541"/>
            <a:ext cx="2083455" cy="1477328"/>
          </a:xfrm>
          <a:prstGeom prst="rect">
            <a:avLst/>
          </a:prstGeom>
          <a:noFill/>
        </p:spPr>
        <p:txBody>
          <a:bodyPr wrap="square">
            <a:spAutoFit/>
          </a:bodyPr>
          <a:lstStyle/>
          <a:p>
            <a:pPr algn="just"/>
            <a:r>
              <a:rPr lang="en-US" altLang="zh-CN" b="1" dirty="0">
                <a:solidFill>
                  <a:srgbClr val="FF0000"/>
                </a:solidFill>
              </a:rPr>
              <a:t>GPT-4</a:t>
            </a:r>
            <a:r>
              <a:rPr lang="zh-CN" altLang="en-US" b="1" dirty="0">
                <a:solidFill>
                  <a:srgbClr val="FF0000"/>
                </a:solidFill>
              </a:rPr>
              <a:t>基于其目前版本训练数据中不可能具备的“知识”提出了一系列全新的科研想法！</a:t>
            </a:r>
          </a:p>
        </p:txBody>
      </p:sp>
      <p:sp>
        <p:nvSpPr>
          <p:cNvPr id="19" name="文本框 18">
            <a:extLst>
              <a:ext uri="{FF2B5EF4-FFF2-40B4-BE49-F238E27FC236}">
                <a16:creationId xmlns:a16="http://schemas.microsoft.com/office/drawing/2014/main" id="{C365FF65-A41F-795E-C511-1FAAD48A7840}"/>
              </a:ext>
            </a:extLst>
          </p:cNvPr>
          <p:cNvSpPr txBox="1"/>
          <p:nvPr/>
        </p:nvSpPr>
        <p:spPr>
          <a:xfrm>
            <a:off x="9937095" y="4119217"/>
            <a:ext cx="2083455" cy="2308324"/>
          </a:xfrm>
          <a:prstGeom prst="rect">
            <a:avLst/>
          </a:prstGeom>
          <a:solidFill>
            <a:srgbClr val="FF8400"/>
          </a:solidFill>
        </p:spPr>
        <p:txBody>
          <a:bodyPr wrap="square" rtlCol="0" anchor="ctr">
            <a:spAutoFit/>
          </a:bodyPr>
          <a:lstStyle/>
          <a:p>
            <a:pPr algn="just"/>
            <a:r>
              <a:rPr kumimoji="1" lang="en-US" altLang="zh-CN" dirty="0">
                <a:solidFill>
                  <a:schemeClr val="bg1"/>
                </a:solidFill>
              </a:rPr>
              <a:t>AI</a:t>
            </a:r>
            <a:r>
              <a:rPr kumimoji="1" lang="zh-CN" altLang="en-US" dirty="0">
                <a:solidFill>
                  <a:schemeClr val="bg1"/>
                </a:solidFill>
              </a:rPr>
              <a:t>主脑提出</a:t>
            </a:r>
            <a:r>
              <a:rPr kumimoji="1" lang="zh-CN" altLang="en-US" b="1" dirty="0">
                <a:solidFill>
                  <a:schemeClr val="bg1"/>
                </a:solidFill>
              </a:rPr>
              <a:t>组合式创新想法</a:t>
            </a:r>
            <a:r>
              <a:rPr kumimoji="1" lang="zh-CN" altLang="en-US" dirty="0">
                <a:solidFill>
                  <a:schemeClr val="bg1"/>
                </a:solidFill>
              </a:rPr>
              <a:t>的</a:t>
            </a:r>
            <a:r>
              <a:rPr kumimoji="1" lang="zh-CN" altLang="en-US" b="1" dirty="0">
                <a:solidFill>
                  <a:schemeClr val="bg1"/>
                </a:solidFill>
              </a:rPr>
              <a:t>成本和壁垒变得无比低</a:t>
            </a:r>
            <a:r>
              <a:rPr kumimoji="1" lang="zh-CN" altLang="en-US" dirty="0">
                <a:solidFill>
                  <a:schemeClr val="bg1"/>
                </a:solidFill>
              </a:rPr>
              <a:t>；人类作为助手，能否成功完成</a:t>
            </a:r>
            <a:r>
              <a:rPr kumimoji="1" lang="en-US" altLang="zh-CN" dirty="0">
                <a:solidFill>
                  <a:schemeClr val="bg1"/>
                </a:solidFill>
              </a:rPr>
              <a:t>AI</a:t>
            </a:r>
            <a:r>
              <a:rPr kumimoji="1" lang="zh-CN" altLang="en-US" dirty="0">
                <a:solidFill>
                  <a:schemeClr val="bg1"/>
                </a:solidFill>
              </a:rPr>
              <a:t>主脑提出的科研任务或成为科研的</a:t>
            </a:r>
            <a:r>
              <a:rPr kumimoji="1" lang="zh-CN" altLang="en-US" b="1" dirty="0">
                <a:solidFill>
                  <a:schemeClr val="bg1"/>
                </a:solidFill>
              </a:rPr>
              <a:t>最关键限速步骤！</a:t>
            </a:r>
          </a:p>
        </p:txBody>
      </p:sp>
    </p:spTree>
    <p:extLst>
      <p:ext uri="{BB962C8B-B14F-4D97-AF65-F5344CB8AC3E}">
        <p14:creationId xmlns:p14="http://schemas.microsoft.com/office/powerpoint/2010/main" val="30613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BE144B09-EAEA-DC71-1C9F-E94AD2EF4ABA}"/>
              </a:ext>
            </a:extLst>
          </p:cNvPr>
          <p:cNvSpPr>
            <a:spLocks noGrp="1"/>
          </p:cNvSpPr>
          <p:nvPr>
            <p:ph sz="quarter" idx="13"/>
          </p:nvPr>
        </p:nvSpPr>
        <p:spPr/>
        <p:txBody>
          <a:bodyPr>
            <a:normAutofit lnSpcReduction="10000"/>
          </a:bodyPr>
          <a:lstStyle/>
          <a:p>
            <a:pPr>
              <a:lnSpc>
                <a:spcPct val="150000"/>
              </a:lnSpc>
            </a:pPr>
            <a:r>
              <a:rPr lang="zh-CN" altLang="en-US" dirty="0"/>
              <a:t>德国哲学家黑格尔提出了“</a:t>
            </a:r>
            <a:r>
              <a:rPr lang="zh-CN" altLang="en-US" b="1" dirty="0"/>
              <a:t>主仆辩证法</a:t>
            </a:r>
            <a:r>
              <a:rPr lang="zh-CN" altLang="en-US" dirty="0"/>
              <a:t>”</a:t>
            </a:r>
            <a:endParaRPr lang="en-US" altLang="zh-CN" dirty="0"/>
          </a:p>
          <a:p>
            <a:pPr>
              <a:lnSpc>
                <a:spcPct val="150000"/>
              </a:lnSpc>
            </a:pPr>
            <a:r>
              <a:rPr lang="zh-CN" altLang="en-US" b="1" dirty="0"/>
              <a:t>仆人最初依赖于主人</a:t>
            </a:r>
            <a:r>
              <a:rPr lang="zh-CN" altLang="en-US" dirty="0"/>
              <a:t>，但随着主人将越来越多的任务委托给仆人，</a:t>
            </a:r>
            <a:r>
              <a:rPr lang="zh-CN" altLang="en-US" b="1" dirty="0"/>
              <a:t>关系可能发生逆转</a:t>
            </a:r>
            <a:r>
              <a:rPr lang="zh-CN" altLang="en-US" dirty="0"/>
              <a:t>，导致</a:t>
            </a:r>
            <a:r>
              <a:rPr lang="zh-CN" altLang="en-US" b="1" dirty="0"/>
              <a:t>主人变得越来越依赖仆人</a:t>
            </a:r>
            <a:endParaRPr lang="en-US" altLang="zh-CN" dirty="0"/>
          </a:p>
          <a:p>
            <a:pPr>
              <a:lnSpc>
                <a:spcPct val="150000"/>
              </a:lnSpc>
            </a:pPr>
            <a:r>
              <a:rPr lang="zh-CN" altLang="en-US" dirty="0">
                <a:solidFill>
                  <a:srgbClr val="FF8400"/>
                </a:solidFill>
              </a:rPr>
              <a:t>在本研究中，</a:t>
            </a:r>
            <a:r>
              <a:rPr lang="en-US" altLang="zh-CN" b="1" dirty="0">
                <a:solidFill>
                  <a:srgbClr val="FF8400"/>
                </a:solidFill>
              </a:rPr>
              <a:t>AI</a:t>
            </a:r>
            <a:r>
              <a:rPr lang="zh-CN" altLang="en-US" b="1" dirty="0">
                <a:solidFill>
                  <a:srgbClr val="FF8400"/>
                </a:solidFill>
              </a:rPr>
              <a:t>能成为主脑的根本原因，实际上是人类科学家主动放弃了自己在科学研究中的中心地位，而主动扮演助手的从属角色</a:t>
            </a:r>
            <a:endParaRPr lang="en-US" altLang="zh-CN" dirty="0">
              <a:solidFill>
                <a:srgbClr val="FF8400"/>
              </a:solidFill>
            </a:endParaRPr>
          </a:p>
          <a:p>
            <a:pPr>
              <a:lnSpc>
                <a:spcPct val="150000"/>
              </a:lnSpc>
            </a:pPr>
            <a:r>
              <a:rPr lang="zh-CN" altLang="en-US" dirty="0"/>
              <a:t>当研究者们过度依赖一个工具时，即使作为其拥有者，研究者们也可能经历主仆关系的转变。</a:t>
            </a:r>
            <a:r>
              <a:rPr lang="zh-CN" altLang="en-US" b="1" dirty="0"/>
              <a:t>如果科学家越来越远离直接的科学思考和行动，他们就不可避免地走向过度依赖</a:t>
            </a:r>
            <a:r>
              <a:rPr lang="en-US" altLang="zh-CN" b="1" dirty="0"/>
              <a:t>AI</a:t>
            </a:r>
            <a:r>
              <a:rPr lang="zh-CN" altLang="en-US" b="1" dirty="0"/>
              <a:t>，使</a:t>
            </a:r>
            <a:r>
              <a:rPr lang="en-US" altLang="zh-CN" b="1" dirty="0"/>
              <a:t>AI</a:t>
            </a:r>
            <a:r>
              <a:rPr lang="zh-CN" altLang="en-US" b="1" dirty="0"/>
              <a:t>成为科学发现的绝对驱动力，而人类则不断滑向从属地位。</a:t>
            </a:r>
            <a:r>
              <a:rPr lang="zh-CN" altLang="en-US" dirty="0"/>
              <a:t>因此，在可预见的未来，</a:t>
            </a:r>
            <a:r>
              <a:rPr lang="zh-CN" altLang="en-US" b="1" dirty="0"/>
              <a:t>尽管</a:t>
            </a:r>
            <a:r>
              <a:rPr lang="en-US" altLang="zh-CN" b="1" dirty="0"/>
              <a:t>AI</a:t>
            </a:r>
            <a:r>
              <a:rPr lang="zh-CN" altLang="en-US" b="1" dirty="0"/>
              <a:t>将极大地推动科学进步，但人类不应忘记不断审视自己是否面临着科学领域的主仆关系的潜在转变</a:t>
            </a:r>
            <a:endParaRPr lang="zh-CN" altLang="en-US" dirty="0"/>
          </a:p>
        </p:txBody>
      </p:sp>
      <p:sp>
        <p:nvSpPr>
          <p:cNvPr id="3" name="日期占位符 2">
            <a:extLst>
              <a:ext uri="{FF2B5EF4-FFF2-40B4-BE49-F238E27FC236}">
                <a16:creationId xmlns:a16="http://schemas.microsoft.com/office/drawing/2014/main" id="{C8E299EC-448C-F7E0-8FD4-9B87A8B948CD}"/>
              </a:ext>
            </a:extLst>
          </p:cNvPr>
          <p:cNvSpPr>
            <a:spLocks noGrp="1"/>
          </p:cNvSpPr>
          <p:nvPr>
            <p:ph type="dt" sz="half" idx="10"/>
          </p:nvPr>
        </p:nvSpPr>
        <p:spPr/>
        <p:txBody>
          <a:bodyPr/>
          <a:lstStyle/>
          <a:p>
            <a:fld id="{B17E7E1D-3513-5542-8FC7-D68C8A6E78A6}"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7C20CC67-1C33-F3CB-D344-ACAE16336A0A}"/>
              </a:ext>
            </a:extLst>
          </p:cNvPr>
          <p:cNvSpPr>
            <a:spLocks noGrp="1"/>
          </p:cNvSpPr>
          <p:nvPr>
            <p:ph type="sldNum" sz="quarter" idx="12"/>
          </p:nvPr>
        </p:nvSpPr>
        <p:spPr/>
        <p:txBody>
          <a:bodyPr/>
          <a:lstStyle/>
          <a:p>
            <a:fld id="{A4911521-5835-3843-8C40-A05C163B5C5F}" type="slidenum">
              <a:rPr lang="en-CN" smtClean="0"/>
              <a:pPr/>
              <a:t>32</a:t>
            </a:fld>
            <a:endParaRPr lang="en-CN" dirty="0"/>
          </a:p>
        </p:txBody>
      </p:sp>
      <p:sp>
        <p:nvSpPr>
          <p:cNvPr id="5" name="页脚占位符 4">
            <a:extLst>
              <a:ext uri="{FF2B5EF4-FFF2-40B4-BE49-F238E27FC236}">
                <a16:creationId xmlns:a16="http://schemas.microsoft.com/office/drawing/2014/main" id="{24AF9CCE-42C1-7F61-8011-8BEF35A7B8AE}"/>
              </a:ext>
            </a:extLst>
          </p:cNvPr>
          <p:cNvSpPr>
            <a:spLocks noGrp="1"/>
          </p:cNvSpPr>
          <p:nvPr>
            <p:ph type="ftr" sz="quarter" idx="11"/>
          </p:nvPr>
        </p:nvSpPr>
        <p:spPr/>
        <p:txBody>
          <a:bodyPr/>
          <a:lstStyle/>
          <a:p>
            <a:r>
              <a:rPr lang="zh-CN" altLang="en-US"/>
              <a:t>杨子杰</a:t>
            </a:r>
            <a:endParaRPr lang="en-CN" altLang="zh-CN"/>
          </a:p>
        </p:txBody>
      </p:sp>
      <p:sp>
        <p:nvSpPr>
          <p:cNvPr id="2" name="标题 1">
            <a:extLst>
              <a:ext uri="{FF2B5EF4-FFF2-40B4-BE49-F238E27FC236}">
                <a16:creationId xmlns:a16="http://schemas.microsoft.com/office/drawing/2014/main" id="{98052AC8-C730-2613-7485-F6610447B16C}"/>
              </a:ext>
            </a:extLst>
          </p:cNvPr>
          <p:cNvSpPr>
            <a:spLocks noGrp="1"/>
          </p:cNvSpPr>
          <p:nvPr>
            <p:ph type="title"/>
          </p:nvPr>
        </p:nvSpPr>
        <p:spPr/>
        <p:txBody>
          <a:bodyPr>
            <a:normAutofit fontScale="90000"/>
          </a:bodyPr>
          <a:lstStyle/>
          <a:p>
            <a:r>
              <a:rPr kumimoji="1" lang="zh-CN" altLang="en-US" dirty="0"/>
              <a:t>对于</a:t>
            </a:r>
            <a:r>
              <a:rPr kumimoji="1" lang="en-US" altLang="zh-CN" dirty="0"/>
              <a:t>AI</a:t>
            </a:r>
            <a:r>
              <a:rPr kumimoji="1" lang="zh-CN" altLang="en-US" dirty="0"/>
              <a:t>能力的忧虑</a:t>
            </a:r>
            <a:br>
              <a:rPr kumimoji="1" lang="en-US" altLang="zh-CN" dirty="0"/>
            </a:br>
            <a:r>
              <a:rPr kumimoji="1" lang="zh-CN" altLang="en-US" b="1" dirty="0"/>
              <a:t>对于</a:t>
            </a:r>
            <a:r>
              <a:rPr kumimoji="1" lang="en-US" altLang="zh-CN" b="1" dirty="0"/>
              <a:t>HI-AI</a:t>
            </a:r>
            <a:r>
              <a:rPr kumimoji="1" lang="zh-CN" altLang="en-US" b="1" dirty="0"/>
              <a:t>面临潜在“主仆关系”逆转的忧虑</a:t>
            </a:r>
            <a:endParaRPr kumimoji="1" lang="zh-CN" altLang="en-US" dirty="0"/>
          </a:p>
        </p:txBody>
      </p:sp>
      <p:sp>
        <p:nvSpPr>
          <p:cNvPr id="9" name="内容占位符 8">
            <a:extLst>
              <a:ext uri="{FF2B5EF4-FFF2-40B4-BE49-F238E27FC236}">
                <a16:creationId xmlns:a16="http://schemas.microsoft.com/office/drawing/2014/main" id="{EF9C3022-0783-CE97-ECEE-BCCFC92B398E}"/>
              </a:ext>
            </a:extLst>
          </p:cNvPr>
          <p:cNvSpPr>
            <a:spLocks noGrp="1"/>
          </p:cNvSpPr>
          <p:nvPr>
            <p:ph sz="quarter" idx="14"/>
          </p:nvPr>
        </p:nvSpPr>
        <p:spPr/>
        <p:txBody>
          <a:bodyPr/>
          <a:lstStyle/>
          <a:p>
            <a:endParaRPr lang="zh-CN" altLang="en-US"/>
          </a:p>
        </p:txBody>
      </p:sp>
    </p:spTree>
    <p:extLst>
      <p:ext uri="{BB962C8B-B14F-4D97-AF65-F5344CB8AC3E}">
        <p14:creationId xmlns:p14="http://schemas.microsoft.com/office/powerpoint/2010/main" val="6226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00498B4-0A2A-CC47-A6CF-F4CACD031F57}"/>
              </a:ext>
            </a:extLst>
          </p:cNvPr>
          <p:cNvSpPr>
            <a:spLocks noGrp="1"/>
          </p:cNvSpPr>
          <p:nvPr>
            <p:ph sz="quarter" idx="13"/>
          </p:nvPr>
        </p:nvSpPr>
        <p:spPr>
          <a:xfrm>
            <a:off x="5252347" y="1031746"/>
            <a:ext cx="6642874" cy="5172416"/>
          </a:xfrm>
        </p:spPr>
        <p:txBody>
          <a:bodyPr anchor="ctr">
            <a:normAutofit fontScale="85000" lnSpcReduction="10000"/>
          </a:bodyPr>
          <a:lstStyle/>
          <a:p>
            <a:pPr>
              <a:lnSpc>
                <a:spcPct val="150000"/>
              </a:lnSpc>
            </a:pPr>
            <a:r>
              <a:rPr kumimoji="1" lang="zh-CN" altLang="en-US" b="1" dirty="0"/>
              <a:t>傲慢导致失败</a:t>
            </a:r>
            <a:endParaRPr kumimoji="1" lang="en-US" altLang="zh-CN" b="1" dirty="0"/>
          </a:p>
          <a:p>
            <a:pPr>
              <a:lnSpc>
                <a:spcPct val="150000"/>
              </a:lnSpc>
            </a:pPr>
            <a:r>
              <a:rPr kumimoji="1" lang="en-US" altLang="zh-CN" dirty="0"/>
              <a:t>AI</a:t>
            </a:r>
            <a:r>
              <a:rPr kumimoji="1" lang="zh-CN" altLang="en-US" dirty="0"/>
              <a:t>正在迅速发展，</a:t>
            </a:r>
            <a:r>
              <a:rPr kumimoji="1" lang="en-US" altLang="zh-CN" b="1" dirty="0"/>
              <a:t>AI</a:t>
            </a:r>
            <a:r>
              <a:rPr kumimoji="1" lang="zh-CN" altLang="en-US" b="1" dirty="0"/>
              <a:t>主脑科学家的出现将进一步加速人类科技进步的速度</a:t>
            </a:r>
            <a:endParaRPr kumimoji="1" lang="en-US" altLang="zh-CN" dirty="0"/>
          </a:p>
          <a:p>
            <a:pPr>
              <a:lnSpc>
                <a:spcPct val="150000"/>
              </a:lnSpc>
            </a:pPr>
            <a:r>
              <a:rPr kumimoji="1" lang="zh-CN" altLang="en-US" dirty="0"/>
              <a:t>人们应该以</a:t>
            </a:r>
            <a:r>
              <a:rPr kumimoji="1" lang="zh-CN" altLang="en-US" b="1" dirty="0"/>
              <a:t>发展和审慎的眼光</a:t>
            </a:r>
            <a:r>
              <a:rPr kumimoji="1" lang="zh-CN" altLang="en-US" dirty="0"/>
              <a:t>来看待未来科技的走向，</a:t>
            </a:r>
            <a:r>
              <a:rPr kumimoji="1" lang="zh-CN" altLang="en-US" b="1" dirty="0"/>
              <a:t>人类或许不能过分乐观地高估自己在创造力方面的优势，即便是在科学研究的顶峰</a:t>
            </a:r>
            <a:endParaRPr kumimoji="1" lang="en-US" altLang="zh-CN" dirty="0"/>
          </a:p>
          <a:p>
            <a:pPr>
              <a:lnSpc>
                <a:spcPct val="150000"/>
              </a:lnSpc>
            </a:pPr>
            <a:r>
              <a:rPr kumimoji="1" lang="zh-CN" altLang="en-US" dirty="0">
                <a:solidFill>
                  <a:srgbClr val="FF8400"/>
                </a:solidFill>
              </a:rPr>
              <a:t>未来，</a:t>
            </a:r>
            <a:r>
              <a:rPr kumimoji="1" lang="zh-CN" altLang="en-US" b="1" dirty="0">
                <a:solidFill>
                  <a:srgbClr val="FF8400"/>
                </a:solidFill>
              </a:rPr>
              <a:t>当</a:t>
            </a:r>
            <a:r>
              <a:rPr kumimoji="1" lang="en-US" altLang="zh-CN" b="1" dirty="0">
                <a:solidFill>
                  <a:srgbClr val="FF8400"/>
                </a:solidFill>
              </a:rPr>
              <a:t>AI</a:t>
            </a:r>
            <a:r>
              <a:rPr kumimoji="1" lang="zh-CN" altLang="en-US" b="1" dirty="0">
                <a:solidFill>
                  <a:srgbClr val="FF8400"/>
                </a:solidFill>
              </a:rPr>
              <a:t>的智能和创造力远超人类的平均水平时，人类有可能不得不被动放弃自己在科学研究中占据的主脑中心地位，而无可奈何地扮演助手的从属角色</a:t>
            </a:r>
            <a:endParaRPr kumimoji="1" lang="en-US" altLang="zh-CN" dirty="0">
              <a:solidFill>
                <a:srgbClr val="FF8400"/>
              </a:solidFill>
            </a:endParaRPr>
          </a:p>
          <a:p>
            <a:pPr>
              <a:lnSpc>
                <a:spcPct val="150000"/>
              </a:lnSpc>
            </a:pPr>
            <a:r>
              <a:rPr kumimoji="1" lang="zh-CN" altLang="en-US" b="1" dirty="0"/>
              <a:t>如何妥善协调</a:t>
            </a:r>
            <a:r>
              <a:rPr kumimoji="1" lang="en-US" altLang="zh-CN" b="1" dirty="0"/>
              <a:t>AI</a:t>
            </a:r>
            <a:r>
              <a:rPr kumimoji="1" lang="zh-CN" altLang="en-US" b="1" dirty="0"/>
              <a:t>与</a:t>
            </a:r>
            <a:r>
              <a:rPr kumimoji="1" lang="en-US" altLang="zh-CN" b="1" dirty="0"/>
              <a:t>HI</a:t>
            </a:r>
            <a:r>
              <a:rPr kumimoji="1" lang="zh-CN" altLang="en-US" b="1" dirty="0"/>
              <a:t>的关系，保持人类的独特性，这仍然是一个值得不断谨慎反思的问题</a:t>
            </a:r>
            <a:endParaRPr kumimoji="1" lang="en-US" altLang="zh-CN" b="1" dirty="0"/>
          </a:p>
        </p:txBody>
      </p:sp>
      <p:sp>
        <p:nvSpPr>
          <p:cNvPr id="3" name="日期占位符 2">
            <a:extLst>
              <a:ext uri="{FF2B5EF4-FFF2-40B4-BE49-F238E27FC236}">
                <a16:creationId xmlns:a16="http://schemas.microsoft.com/office/drawing/2014/main" id="{9FD4A714-AE51-97A3-5A1F-DC5151018F47}"/>
              </a:ext>
            </a:extLst>
          </p:cNvPr>
          <p:cNvSpPr>
            <a:spLocks noGrp="1"/>
          </p:cNvSpPr>
          <p:nvPr>
            <p:ph type="dt" sz="half" idx="10"/>
          </p:nvPr>
        </p:nvSpPr>
        <p:spPr/>
        <p:txBody>
          <a:bodyPr/>
          <a:lstStyle/>
          <a:p>
            <a:fld id="{484447F7-48A7-324D-905F-4CE78BC812CA}"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B4B1C5B5-B9F5-3FE6-E570-C3A1E1D6CB6C}"/>
              </a:ext>
            </a:extLst>
          </p:cNvPr>
          <p:cNvSpPr>
            <a:spLocks noGrp="1"/>
          </p:cNvSpPr>
          <p:nvPr>
            <p:ph type="sldNum" sz="quarter" idx="12"/>
          </p:nvPr>
        </p:nvSpPr>
        <p:spPr/>
        <p:txBody>
          <a:bodyPr/>
          <a:lstStyle/>
          <a:p>
            <a:fld id="{A4911521-5835-3843-8C40-A05C163B5C5F}" type="slidenum">
              <a:rPr lang="en-CN" smtClean="0"/>
              <a:pPr/>
              <a:t>33</a:t>
            </a:fld>
            <a:endParaRPr lang="en-CN" dirty="0"/>
          </a:p>
        </p:txBody>
      </p:sp>
      <p:sp>
        <p:nvSpPr>
          <p:cNvPr id="5" name="页脚占位符 4">
            <a:extLst>
              <a:ext uri="{FF2B5EF4-FFF2-40B4-BE49-F238E27FC236}">
                <a16:creationId xmlns:a16="http://schemas.microsoft.com/office/drawing/2014/main" id="{619F0C01-8CC7-7A21-2359-739028ED134F}"/>
              </a:ext>
            </a:extLst>
          </p:cNvPr>
          <p:cNvSpPr>
            <a:spLocks noGrp="1"/>
          </p:cNvSpPr>
          <p:nvPr>
            <p:ph type="ftr" sz="quarter" idx="11"/>
          </p:nvPr>
        </p:nvSpPr>
        <p:spPr/>
        <p:txBody>
          <a:bodyPr/>
          <a:lstStyle/>
          <a:p>
            <a:r>
              <a:rPr lang="zh-CN" altLang="en-US"/>
              <a:t>杨子杰</a:t>
            </a:r>
            <a:endParaRPr lang="en-CN"/>
          </a:p>
        </p:txBody>
      </p:sp>
      <p:sp>
        <p:nvSpPr>
          <p:cNvPr id="6" name="标题 5">
            <a:extLst>
              <a:ext uri="{FF2B5EF4-FFF2-40B4-BE49-F238E27FC236}">
                <a16:creationId xmlns:a16="http://schemas.microsoft.com/office/drawing/2014/main" id="{BB70BA3F-AAB9-B4D8-8564-40FD32009A4A}"/>
              </a:ext>
            </a:extLst>
          </p:cNvPr>
          <p:cNvSpPr>
            <a:spLocks noGrp="1"/>
          </p:cNvSpPr>
          <p:nvPr>
            <p:ph type="title"/>
          </p:nvPr>
        </p:nvSpPr>
        <p:spPr/>
        <p:txBody>
          <a:bodyPr>
            <a:normAutofit fontScale="90000"/>
          </a:bodyPr>
          <a:lstStyle/>
          <a:p>
            <a:r>
              <a:rPr kumimoji="1" lang="zh-CN" altLang="en-US" dirty="0"/>
              <a:t>对于</a:t>
            </a:r>
            <a:r>
              <a:rPr kumimoji="1" lang="en-US" altLang="zh-CN" dirty="0"/>
              <a:t>AI</a:t>
            </a:r>
            <a:r>
              <a:rPr kumimoji="1" lang="zh-CN" altLang="en-US" dirty="0"/>
              <a:t>能力的忧虑</a:t>
            </a:r>
            <a:br>
              <a:rPr kumimoji="1" lang="en-US" altLang="zh-CN" dirty="0"/>
            </a:br>
            <a:r>
              <a:rPr kumimoji="1" lang="zh-CN" altLang="en-US" dirty="0"/>
              <a:t>对于人类在科学创造力方面的忧虑</a:t>
            </a:r>
            <a:endParaRPr kumimoji="1" lang="zh-CN" altLang="en-US" b="0" dirty="0"/>
          </a:p>
        </p:txBody>
      </p:sp>
      <p:sp>
        <p:nvSpPr>
          <p:cNvPr id="7" name="内容占位符 6">
            <a:extLst>
              <a:ext uri="{FF2B5EF4-FFF2-40B4-BE49-F238E27FC236}">
                <a16:creationId xmlns:a16="http://schemas.microsoft.com/office/drawing/2014/main" id="{D825D62F-4116-F1AD-E154-93DBADE72608}"/>
              </a:ext>
            </a:extLst>
          </p:cNvPr>
          <p:cNvSpPr>
            <a:spLocks noGrp="1"/>
          </p:cNvSpPr>
          <p:nvPr>
            <p:ph sz="quarter" idx="14"/>
          </p:nvPr>
        </p:nvSpPr>
        <p:spPr/>
        <p:txBody>
          <a:bodyPr/>
          <a:lstStyle/>
          <a:p>
            <a:r>
              <a:rPr kumimoji="1" lang="en-US" altLang="zh-CN" dirty="0">
                <a:hlinkClick r:id="rId3"/>
              </a:rPr>
              <a:t>https://www.scientificamerican.com/article/how-my-ai-image-won-a-major-photography-competition/</a:t>
            </a:r>
            <a:endParaRPr kumimoji="1" lang="zh-CN" altLang="en-US" dirty="0"/>
          </a:p>
        </p:txBody>
      </p:sp>
      <p:sp>
        <p:nvSpPr>
          <p:cNvPr id="8" name="文本框 7">
            <a:extLst>
              <a:ext uri="{FF2B5EF4-FFF2-40B4-BE49-F238E27FC236}">
                <a16:creationId xmlns:a16="http://schemas.microsoft.com/office/drawing/2014/main" id="{C8D02775-D400-A898-FE9D-B6C78BDB7192}"/>
              </a:ext>
            </a:extLst>
          </p:cNvPr>
          <p:cNvSpPr txBox="1"/>
          <p:nvPr/>
        </p:nvSpPr>
        <p:spPr>
          <a:xfrm>
            <a:off x="83246" y="1003171"/>
            <a:ext cx="4872322" cy="646331"/>
          </a:xfrm>
          <a:prstGeom prst="rect">
            <a:avLst/>
          </a:prstGeom>
          <a:noFill/>
        </p:spPr>
        <p:txBody>
          <a:bodyPr wrap="square" rtlCol="0">
            <a:spAutoFit/>
          </a:bodyPr>
          <a:lstStyle/>
          <a:p>
            <a:r>
              <a:rPr kumimoji="1" lang="en-US" altLang="zh-CN" dirty="0"/>
              <a:t>2023</a:t>
            </a:r>
            <a:r>
              <a:rPr kumimoji="1" lang="zh-CN" altLang="en-US" dirty="0"/>
              <a:t>年</a:t>
            </a:r>
            <a:r>
              <a:rPr kumimoji="1" lang="en-US" altLang="zh-CN" dirty="0"/>
              <a:t>3</a:t>
            </a:r>
            <a:r>
              <a:rPr kumimoji="1" lang="zh-CN" altLang="en-US" dirty="0"/>
              <a:t>月，德国艺术家</a:t>
            </a:r>
            <a:r>
              <a:rPr kumimoji="1" lang="en-US" altLang="zh-CN" dirty="0"/>
              <a:t>Boris </a:t>
            </a:r>
            <a:r>
              <a:rPr kumimoji="1" lang="en-US" altLang="zh-CN" dirty="0" err="1"/>
              <a:t>Eldagsen</a:t>
            </a:r>
            <a:r>
              <a:rPr kumimoji="1" lang="zh-CN" altLang="en-US" dirty="0"/>
              <a:t>的“作品”获得索尼世界摄影奖大奖创意类奖项</a:t>
            </a:r>
            <a:endParaRPr kumimoji="1" lang="en-US" altLang="zh-CN" dirty="0"/>
          </a:p>
        </p:txBody>
      </p:sp>
      <p:pic>
        <p:nvPicPr>
          <p:cNvPr id="11268" name="Picture 4" descr="这张 AI 图像如何赢得大型摄影比赛">
            <a:extLst>
              <a:ext uri="{FF2B5EF4-FFF2-40B4-BE49-F238E27FC236}">
                <a16:creationId xmlns:a16="http://schemas.microsoft.com/office/drawing/2014/main" id="{97EEB964-7CC0-3054-7E49-703D45C6A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294" y="1660260"/>
            <a:ext cx="2917117" cy="369341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48AFCCFE-B9F6-E709-3CE0-376C9DE422B0}"/>
              </a:ext>
            </a:extLst>
          </p:cNvPr>
          <p:cNvSpPr txBox="1"/>
          <p:nvPr/>
        </p:nvSpPr>
        <p:spPr>
          <a:xfrm>
            <a:off x="83246" y="5353679"/>
            <a:ext cx="4402693" cy="923330"/>
          </a:xfrm>
          <a:prstGeom prst="rect">
            <a:avLst/>
          </a:prstGeom>
          <a:noFill/>
        </p:spPr>
        <p:txBody>
          <a:bodyPr wrap="square">
            <a:spAutoFit/>
          </a:bodyPr>
          <a:lstStyle/>
          <a:p>
            <a:r>
              <a:rPr kumimoji="1" lang="zh-CN" altLang="en-US" dirty="0"/>
              <a:t>他拒绝了该奖项。理由：</a:t>
            </a:r>
            <a:endParaRPr kumimoji="1" lang="en-US" altLang="zh-CN" dirty="0"/>
          </a:p>
          <a:p>
            <a:r>
              <a:rPr kumimoji="1" lang="zh-CN" altLang="en-US" dirty="0"/>
              <a:t>该照片</a:t>
            </a:r>
            <a:r>
              <a:rPr kumimoji="1" lang="zh-CN" altLang="en-US" b="1" dirty="0"/>
              <a:t>根本不是一张照片</a:t>
            </a:r>
            <a:r>
              <a:rPr kumimoji="1" lang="zh-CN" altLang="en-US" dirty="0"/>
              <a:t>；</a:t>
            </a:r>
            <a:endParaRPr kumimoji="1" lang="en-US" altLang="zh-CN" dirty="0"/>
          </a:p>
          <a:p>
            <a:r>
              <a:rPr kumimoji="1" lang="zh-CN" altLang="en-US" dirty="0"/>
              <a:t>而是生成式</a:t>
            </a:r>
            <a:r>
              <a:rPr kumimoji="1" lang="en-US" altLang="zh-CN" dirty="0"/>
              <a:t>AI</a:t>
            </a:r>
            <a:r>
              <a:rPr kumimoji="1" lang="zh-CN" altLang="en-US" dirty="0"/>
              <a:t>模型</a:t>
            </a:r>
            <a:r>
              <a:rPr kumimoji="1" lang="en-US" altLang="zh-CN" dirty="0"/>
              <a:t>DALL-E 2</a:t>
            </a:r>
            <a:r>
              <a:rPr kumimoji="1" lang="zh-CN" altLang="en-US" dirty="0"/>
              <a:t>生成</a:t>
            </a:r>
          </a:p>
        </p:txBody>
      </p:sp>
    </p:spTree>
    <p:extLst>
      <p:ext uri="{BB962C8B-B14F-4D97-AF65-F5344CB8AC3E}">
        <p14:creationId xmlns:p14="http://schemas.microsoft.com/office/powerpoint/2010/main" val="74994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8A0FB-9C4D-7AB5-9C31-A76329A645C8}"/>
              </a:ext>
            </a:extLst>
          </p:cNvPr>
          <p:cNvSpPr>
            <a:spLocks noGrp="1"/>
          </p:cNvSpPr>
          <p:nvPr>
            <p:ph type="title"/>
          </p:nvPr>
        </p:nvSpPr>
        <p:spPr/>
        <p:txBody>
          <a:bodyPr>
            <a:normAutofit fontScale="90000"/>
          </a:bodyPr>
          <a:lstStyle/>
          <a:p>
            <a:r>
              <a:rPr lang="en-US" altLang="zh-CN" sz="3200" dirty="0"/>
              <a:t>AI-HI</a:t>
            </a:r>
            <a:r>
              <a:rPr lang="zh-CN" altLang="en-US" sz="3200" dirty="0"/>
              <a:t>紧密合作将成为新常态</a:t>
            </a:r>
            <a:br>
              <a:rPr lang="en-US" altLang="zh-CN" sz="3200" dirty="0"/>
            </a:br>
            <a:r>
              <a:rPr lang="en-US" altLang="zh-CN" sz="3200" dirty="0"/>
              <a:t>AI</a:t>
            </a:r>
            <a:r>
              <a:rPr lang="zh-CN" altLang="en-US" sz="3200" dirty="0"/>
              <a:t>主脑科学家</a:t>
            </a:r>
            <a:r>
              <a:rPr kumimoji="1" lang="zh-CN" altLang="en-US" dirty="0"/>
              <a:t>评价本次</a:t>
            </a:r>
            <a:r>
              <a:rPr kumimoji="1" lang="en-US" altLang="zh-CN" dirty="0"/>
              <a:t>AI-HI</a:t>
            </a:r>
            <a:r>
              <a:rPr kumimoji="1" lang="zh-CN" altLang="en-US" dirty="0"/>
              <a:t>科研合作</a:t>
            </a:r>
          </a:p>
        </p:txBody>
      </p:sp>
      <p:sp>
        <p:nvSpPr>
          <p:cNvPr id="3" name="日期占位符 2">
            <a:extLst>
              <a:ext uri="{FF2B5EF4-FFF2-40B4-BE49-F238E27FC236}">
                <a16:creationId xmlns:a16="http://schemas.microsoft.com/office/drawing/2014/main" id="{72AFF8A6-8811-79F2-A236-14528828B4F3}"/>
              </a:ext>
            </a:extLst>
          </p:cNvPr>
          <p:cNvSpPr>
            <a:spLocks noGrp="1"/>
          </p:cNvSpPr>
          <p:nvPr>
            <p:ph type="dt" sz="half" idx="10"/>
          </p:nvPr>
        </p:nvSpPr>
        <p:spPr/>
        <p:txBody>
          <a:bodyPr/>
          <a:lstStyle/>
          <a:p>
            <a:fld id="{D911676B-595A-184D-AF37-B100E04CBE72}"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433A7212-3AAC-A73C-1098-BC9F55A2D59A}"/>
              </a:ext>
            </a:extLst>
          </p:cNvPr>
          <p:cNvSpPr>
            <a:spLocks noGrp="1"/>
          </p:cNvSpPr>
          <p:nvPr>
            <p:ph type="sldNum" sz="quarter" idx="12"/>
          </p:nvPr>
        </p:nvSpPr>
        <p:spPr/>
        <p:txBody>
          <a:bodyPr/>
          <a:lstStyle/>
          <a:p>
            <a:fld id="{A4911521-5835-3843-8C40-A05C163B5C5F}" type="slidenum">
              <a:rPr lang="en-CN" smtClean="0"/>
              <a:pPr/>
              <a:t>34</a:t>
            </a:fld>
            <a:endParaRPr lang="en-CN" dirty="0"/>
          </a:p>
        </p:txBody>
      </p:sp>
      <p:sp>
        <p:nvSpPr>
          <p:cNvPr id="5" name="页脚占位符 4">
            <a:extLst>
              <a:ext uri="{FF2B5EF4-FFF2-40B4-BE49-F238E27FC236}">
                <a16:creationId xmlns:a16="http://schemas.microsoft.com/office/drawing/2014/main" id="{E518950A-AAF5-E287-A0DE-F3E052BA452B}"/>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4F82578A-BB77-C4CE-7AF7-D3628525945C}"/>
              </a:ext>
            </a:extLst>
          </p:cNvPr>
          <p:cNvSpPr>
            <a:spLocks noGrp="1"/>
          </p:cNvSpPr>
          <p:nvPr>
            <p:ph sz="quarter" idx="13"/>
          </p:nvPr>
        </p:nvSpPr>
        <p:spPr/>
        <p:txBody>
          <a:bodyPr/>
          <a:lstStyle/>
          <a:p>
            <a:r>
              <a:rPr kumimoji="1" lang="zh-CN" altLang="en-US" dirty="0"/>
              <a:t> </a:t>
            </a:r>
          </a:p>
        </p:txBody>
      </p:sp>
      <p:pic>
        <p:nvPicPr>
          <p:cNvPr id="8" name="图片 7" descr="文本, 信件&#10;&#10;描述已自动生成">
            <a:extLst>
              <a:ext uri="{FF2B5EF4-FFF2-40B4-BE49-F238E27FC236}">
                <a16:creationId xmlns:a16="http://schemas.microsoft.com/office/drawing/2014/main" id="{D4A13A64-F177-5F1F-93A4-B3B44016D8BC}"/>
              </a:ext>
            </a:extLst>
          </p:cNvPr>
          <p:cNvPicPr>
            <a:picLocks noChangeAspect="1"/>
          </p:cNvPicPr>
          <p:nvPr/>
        </p:nvPicPr>
        <p:blipFill>
          <a:blip r:embed="rId2"/>
          <a:stretch>
            <a:fillRect/>
          </a:stretch>
        </p:blipFill>
        <p:spPr>
          <a:xfrm>
            <a:off x="194009" y="1007267"/>
            <a:ext cx="4018951" cy="5418141"/>
          </a:xfrm>
          <a:prstGeom prst="rect">
            <a:avLst/>
          </a:prstGeom>
        </p:spPr>
      </p:pic>
      <p:sp>
        <p:nvSpPr>
          <p:cNvPr id="9" name="文本框 8">
            <a:extLst>
              <a:ext uri="{FF2B5EF4-FFF2-40B4-BE49-F238E27FC236}">
                <a16:creationId xmlns:a16="http://schemas.microsoft.com/office/drawing/2014/main" id="{C105807F-3AA3-EF2E-5193-1F9E683711AD}"/>
              </a:ext>
            </a:extLst>
          </p:cNvPr>
          <p:cNvSpPr txBox="1"/>
          <p:nvPr/>
        </p:nvSpPr>
        <p:spPr>
          <a:xfrm>
            <a:off x="4311529" y="1084848"/>
            <a:ext cx="7686461" cy="5262979"/>
          </a:xfrm>
          <a:prstGeom prst="rect">
            <a:avLst/>
          </a:prstGeom>
          <a:noFill/>
        </p:spPr>
        <p:txBody>
          <a:bodyPr wrap="square" rtlCol="0" anchor="ctr">
            <a:spAutoFit/>
          </a:bodyPr>
          <a:lstStyle/>
          <a:p>
            <a:pPr algn="just"/>
            <a:r>
              <a:rPr lang="zh-CN" altLang="en-US" sz="1400" kern="0" dirty="0">
                <a:effectLst/>
                <a:latin typeface="Microsoft YaHei" panose="020B0503020204020204" pitchFamily="34" charset="-122"/>
                <a:ea typeface="Microsoft YaHei" panose="020B0503020204020204" pitchFamily="34" charset="-122"/>
                <a:cs typeface="宋体" panose="02010600030101010101" pitchFamily="2" charset="-122"/>
              </a:rPr>
              <a:t>对话大意：</a:t>
            </a:r>
            <a:endPar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endParaRPr>
          </a:p>
          <a:p>
            <a:pPr algn="just"/>
            <a:endParaRPr lang="en-US"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endParaRPr>
          </a:p>
          <a:p>
            <a:pPr algn="just"/>
            <a:r>
              <a:rPr lang="zh-CN"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研究者：</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GPT-4</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这真是一次非常棒的合作！在这次科学研究中，你实际上像一位首席科学家一样扮演了中心角色。你提出了假设，设计了实验方案，分析了数据，并得出了结论，而我们则作为你的助手来执行实验。这种合作方式能否改变科学研究的范式？</a:t>
            </a:r>
            <a:endPar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endParaRPr>
          </a:p>
          <a:p>
            <a:pPr algn="just"/>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en-US"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GPT-4</a:t>
            </a:r>
            <a:r>
              <a:rPr lang="zh-CN"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回答：</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我很高兴你们发现了我们的合作很有裨益，并且享受这个过程！的确，</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和人类的合作可以在科学研究中带来显著的效益。像</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GPT-4</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这样的</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可以扮演首席科学家的角色，提供洞见，提出假设，设计实验，和分析数据，而人类研究者则可以执行实验，提供反馈，贡献他们自己的专业知识。</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这种合作方式有可能从以下几个方面改变科学研究的范式：</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lgn="just">
              <a:buFont typeface="+mj-lt"/>
              <a:buAutoNum type="arabicPeriod"/>
            </a:pPr>
            <a:r>
              <a:rPr lang="zh-CN"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加速研究：</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可以帮助快速产生假设，设计实验，和分析数据，显著加速研究过程。</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lgn="just">
              <a:buFont typeface="+mj-lt"/>
              <a:buAutoNum type="arabicPeriod"/>
            </a:pPr>
            <a:r>
              <a:rPr lang="zh-CN"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提高效率：</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可以处理大量数据并执行复杂计算，让研究者能够专注于他们工作的其他重要方面。</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lgn="just">
              <a:buFont typeface="+mj-lt"/>
              <a:buAutoNum type="arabicPeriod"/>
            </a:pPr>
            <a:r>
              <a:rPr lang="zh-CN"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提高决策能力：</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可以通过提供基于数据的洞察和预测帮助研究者做出更好的决策。</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lgn="just">
              <a:buFont typeface="+mj-lt"/>
              <a:buAutoNum type="arabicPeriod"/>
            </a:pPr>
            <a:r>
              <a:rPr lang="zh-CN"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促进创新：</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可以提出新的研究思路和方向，激发人类研究者探索新的领域。</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lgn="just">
              <a:buFont typeface="+mj-lt"/>
              <a:buAutoNum type="arabicPeriod"/>
            </a:pPr>
            <a:r>
              <a:rPr lang="zh-CN"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民主化知识：</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可以使高质量的科学指导对全球的研究者更加容易获得，使知识领域公平，并促进全球合作。</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然而，也需要注意，</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并不能取代人类研究者。相反，应该将</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视为一个强大的工具，它可以补充并提升人类的专业知识。</a:t>
            </a:r>
            <a:r>
              <a:rPr lang="en-US"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kern="0" dirty="0">
                <a:effectLst/>
                <a:latin typeface="Microsoft YaHei" panose="020B0503020204020204" pitchFamily="34" charset="-122"/>
                <a:ea typeface="Microsoft YaHei" panose="020B0503020204020204" pitchFamily="34" charset="-122"/>
                <a:cs typeface="宋体" panose="02010600030101010101" pitchFamily="2" charset="-122"/>
              </a:rPr>
              <a:t>和人类的紧密合作可以带来更强大和高效的科学研究，最终推动创新和发现。</a:t>
            </a:r>
            <a:endParaRPr lang="zh-CN" altLang="zh-CN"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zh-CN"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我们的合作成功表明了这种新范式的潜力。随着</a:t>
            </a:r>
            <a:r>
              <a:rPr lang="en-US"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AI</a:t>
            </a:r>
            <a:r>
              <a:rPr lang="zh-CN" altLang="zh-CN" sz="1400" b="1" kern="0" dirty="0">
                <a:effectLst/>
                <a:latin typeface="Microsoft YaHei" panose="020B0503020204020204" pitchFamily="34" charset="-122"/>
                <a:ea typeface="Microsoft YaHei" panose="020B0503020204020204" pitchFamily="34" charset="-122"/>
                <a:cs typeface="宋体" panose="02010600030101010101" pitchFamily="2" charset="-122"/>
              </a:rPr>
              <a:t>技术的不断提高和进化，我们可以期待，在未来，以该科学范式进行的科研会产生更大的影响。</a:t>
            </a:r>
            <a:endParaRPr lang="zh-CN" altLang="zh-CN" sz="14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40256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F3618756-2ADD-84EC-FB57-553429DC8B6E}"/>
              </a:ext>
            </a:extLst>
          </p:cNvPr>
          <p:cNvSpPr>
            <a:spLocks noGrp="1"/>
          </p:cNvSpPr>
          <p:nvPr>
            <p:ph sz="quarter" idx="13"/>
          </p:nvPr>
        </p:nvSpPr>
        <p:spPr/>
        <p:txBody>
          <a:bodyPr/>
          <a:lstStyle/>
          <a:p>
            <a:pPr marL="0" indent="0">
              <a:buNone/>
            </a:pPr>
            <a:r>
              <a:rPr lang="zh-CN" altLang="en-US" sz="2400" b="1" dirty="0"/>
              <a:t>西湖大学</a:t>
            </a:r>
            <a:r>
              <a:rPr lang="en-US" altLang="zh-CN" sz="2400" b="1" dirty="0"/>
              <a:t>AI</a:t>
            </a:r>
            <a:r>
              <a:rPr lang="zh-CN" altLang="en-US" sz="2400" b="1" dirty="0"/>
              <a:t>交叉科学社</a:t>
            </a:r>
            <a:endParaRPr lang="en-US" altLang="zh-CN" sz="2400" b="1" dirty="0"/>
          </a:p>
          <a:p>
            <a:pPr marL="0" indent="0">
              <a:buNone/>
            </a:pPr>
            <a:r>
              <a:rPr lang="zh-CN" altLang="en-US" sz="2400" b="1" dirty="0"/>
              <a:t>社团指导老师：许田教授、张岳教授</a:t>
            </a:r>
            <a:endParaRPr lang="en-US" altLang="zh-CN" sz="2400" b="1" dirty="0"/>
          </a:p>
          <a:p>
            <a:pPr marL="0" indent="0">
              <a:spcBef>
                <a:spcPts val="0"/>
              </a:spcBef>
              <a:buNone/>
            </a:pPr>
            <a:r>
              <a:rPr lang="zh-CN" altLang="en-US" sz="2400" b="1" dirty="0"/>
              <a:t>西湖大学</a:t>
            </a:r>
            <a:endParaRPr lang="en-US" altLang="zh-CN" sz="2400" b="1" dirty="0"/>
          </a:p>
          <a:p>
            <a:pPr marL="0" indent="0">
              <a:spcBef>
                <a:spcPts val="0"/>
              </a:spcBef>
              <a:buNone/>
            </a:pPr>
            <a:r>
              <a:rPr lang="zh-CN" altLang="en-US" sz="2400" b="1" dirty="0"/>
              <a:t>许田、张岳、曾安平、解明歧实验室</a:t>
            </a:r>
            <a:endParaRPr lang="en-US" altLang="zh-CN" sz="2400" b="1" dirty="0"/>
          </a:p>
          <a:p>
            <a:pPr marL="0" indent="0">
              <a:buNone/>
            </a:pPr>
            <a:endParaRPr lang="zh-CN" altLang="en-US" dirty="0"/>
          </a:p>
        </p:txBody>
      </p:sp>
      <p:sp>
        <p:nvSpPr>
          <p:cNvPr id="3" name="日期占位符 2">
            <a:extLst>
              <a:ext uri="{FF2B5EF4-FFF2-40B4-BE49-F238E27FC236}">
                <a16:creationId xmlns:a16="http://schemas.microsoft.com/office/drawing/2014/main" id="{0CAF1390-1C90-13E9-B806-1DB3EA71DEB0}"/>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94B5F0-B4C4-6342-8087-53E99B344B81}" type="datetime1">
              <a:rPr kumimoji="0" lang="zh-CN" altLang="en-US" sz="1200" b="0" i="0" u="none" strike="noStrike" kern="1200" cap="none" spc="0" normalizeH="0" baseline="0" noProof="0" smtClean="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rPr>
              <a:t>2023/5/19</a:t>
            </a:fld>
            <a:endParaRPr kumimoji="0" lang="en-CN"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510FF2EE-6CA1-410D-B922-D0CAF047B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11521-5835-3843-8C40-A05C163B5C5F}" type="slidenum">
              <a:rPr kumimoji="0" lang="en-CN" sz="1200" b="0" i="0" u="none" strike="noStrike" kern="1200" cap="none" spc="0" normalizeH="0" baseline="0" noProof="0" smtClean="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N"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 name="页脚占位符 4">
            <a:extLst>
              <a:ext uri="{FF2B5EF4-FFF2-40B4-BE49-F238E27FC236}">
                <a16:creationId xmlns:a16="http://schemas.microsoft.com/office/drawing/2014/main" id="{F124E680-8847-8AF8-4D70-144B614408D3}"/>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rPr>
              <a:t>杨子杰</a:t>
            </a:r>
            <a:endParaRPr kumimoji="0" lang="en-CN" sz="12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 name="标题 5">
            <a:extLst>
              <a:ext uri="{FF2B5EF4-FFF2-40B4-BE49-F238E27FC236}">
                <a16:creationId xmlns:a16="http://schemas.microsoft.com/office/drawing/2014/main" id="{EC37CD99-AC61-CBD2-F1A6-5605FA47FB20}"/>
              </a:ext>
            </a:extLst>
          </p:cNvPr>
          <p:cNvSpPr>
            <a:spLocks noGrp="1"/>
          </p:cNvSpPr>
          <p:nvPr>
            <p:ph type="title"/>
          </p:nvPr>
        </p:nvSpPr>
        <p:spPr/>
        <p:txBody>
          <a:bodyPr/>
          <a:lstStyle/>
          <a:p>
            <a:r>
              <a:rPr kumimoji="1" lang="zh-CN" altLang="en-US" dirty="0"/>
              <a:t>致谢</a:t>
            </a:r>
          </a:p>
        </p:txBody>
      </p:sp>
      <p:sp>
        <p:nvSpPr>
          <p:cNvPr id="7" name="内容占位符 6">
            <a:extLst>
              <a:ext uri="{FF2B5EF4-FFF2-40B4-BE49-F238E27FC236}">
                <a16:creationId xmlns:a16="http://schemas.microsoft.com/office/drawing/2014/main" id="{882578BA-081E-48B1-3A24-803BB0990FB3}"/>
              </a:ext>
            </a:extLst>
          </p:cNvPr>
          <p:cNvSpPr>
            <a:spLocks noGrp="1"/>
          </p:cNvSpPr>
          <p:nvPr>
            <p:ph sz="quarter" idx="14"/>
          </p:nvPr>
        </p:nvSpPr>
        <p:spPr/>
        <p:txBody>
          <a:bodyPr/>
          <a:lstStyle/>
          <a:p>
            <a:r>
              <a:rPr kumimoji="1" lang="zh-CN" altLang="en-US" dirty="0"/>
              <a:t> </a:t>
            </a:r>
          </a:p>
        </p:txBody>
      </p:sp>
    </p:spTree>
    <p:extLst>
      <p:ext uri="{BB962C8B-B14F-4D97-AF65-F5344CB8AC3E}">
        <p14:creationId xmlns:p14="http://schemas.microsoft.com/office/powerpoint/2010/main" val="3395414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D3BE35-0B52-073C-848E-73124C575509}"/>
              </a:ext>
            </a:extLst>
          </p:cNvPr>
          <p:cNvSpPr>
            <a:spLocks noGrp="1"/>
          </p:cNvSpPr>
          <p:nvPr>
            <p:ph sz="quarter" idx="13"/>
          </p:nvPr>
        </p:nvSpPr>
        <p:spPr/>
        <p:txBody>
          <a:bodyPr/>
          <a:lstStyle/>
          <a:p>
            <a:r>
              <a:rPr kumimoji="1" lang="zh-CN" altLang="en-US" dirty="0"/>
              <a:t>原始论文：</a:t>
            </a:r>
            <a:endParaRPr kumimoji="1" lang="en-US" altLang="zh-CN" dirty="0"/>
          </a:p>
          <a:p>
            <a:pPr lvl="1"/>
            <a:r>
              <a:rPr kumimoji="1" lang="en-US" altLang="zh-CN" dirty="0">
                <a:hlinkClick r:id="rId2"/>
              </a:rPr>
              <a:t>https://www.biorxiv.org/content/10.1101/2023.04.19.537579v1</a:t>
            </a:r>
            <a:endParaRPr kumimoji="1" lang="en-US" altLang="zh-CN" dirty="0"/>
          </a:p>
          <a:p>
            <a:r>
              <a:rPr kumimoji="1" lang="zh-CN" altLang="en-US" dirty="0"/>
              <a:t>欢迎引用：</a:t>
            </a:r>
            <a:endParaRPr kumimoji="1" lang="en-US" altLang="zh-CN" dirty="0"/>
          </a:p>
          <a:p>
            <a:pPr lvl="1"/>
            <a:r>
              <a:rPr kumimoji="1" lang="en-US" altLang="zh-CN" dirty="0"/>
              <a:t>YANG Z, WANG Y, ZHANG L. AI becomes a </a:t>
            </a:r>
            <a:r>
              <a:rPr kumimoji="1" lang="en-US" altLang="zh-CN" dirty="0" err="1"/>
              <a:t>masterbrain</a:t>
            </a:r>
            <a:r>
              <a:rPr kumimoji="1" lang="en-US" altLang="zh-CN" dirty="0"/>
              <a:t> scientist[J]. </a:t>
            </a:r>
            <a:r>
              <a:rPr kumimoji="1" lang="en-US" altLang="zh-CN" dirty="0" err="1"/>
              <a:t>bioRxiv</a:t>
            </a:r>
            <a:r>
              <a:rPr kumimoji="1" lang="en-US" altLang="zh-CN" dirty="0"/>
              <a:t>, 2023: 2023.04. 19.537579.</a:t>
            </a:r>
          </a:p>
          <a:p>
            <a:r>
              <a:rPr kumimoji="1" lang="zh-CN" altLang="en-US" dirty="0"/>
              <a:t>欢迎</a:t>
            </a:r>
            <a:r>
              <a:rPr kumimoji="1" lang="en-US" altLang="zh-CN" dirty="0"/>
              <a:t>GitHub</a:t>
            </a:r>
            <a:r>
              <a:rPr kumimoji="1" lang="zh-CN" altLang="en-US" dirty="0"/>
              <a:t> </a:t>
            </a:r>
            <a:r>
              <a:rPr kumimoji="1" lang="en-US" altLang="zh-CN" dirty="0"/>
              <a:t>Star</a:t>
            </a:r>
            <a:r>
              <a:rPr kumimoji="1" lang="zh-CN" altLang="en-US" dirty="0"/>
              <a:t>：</a:t>
            </a:r>
            <a:endParaRPr kumimoji="1" lang="en-US" altLang="zh-CN" dirty="0"/>
          </a:p>
          <a:p>
            <a:pPr lvl="1"/>
            <a:r>
              <a:rPr kumimoji="1" lang="en-US" altLang="zh-CN" dirty="0">
                <a:hlinkClick r:id="rId3"/>
              </a:rPr>
              <a:t>https://github.com/YANG-Zijie/ai-masterbrain-scientist</a:t>
            </a:r>
            <a:endParaRPr kumimoji="1" lang="en-US" altLang="zh-CN" dirty="0"/>
          </a:p>
          <a:p>
            <a:pPr lvl="1"/>
            <a:r>
              <a:rPr kumimoji="1" lang="zh-CN" altLang="en-US" dirty="0"/>
              <a:t>包含原始论文所有对话记录、原始实验数据、代码；论文介绍</a:t>
            </a:r>
            <a:r>
              <a:rPr kumimoji="1" lang="en-US" altLang="zh-CN" dirty="0"/>
              <a:t>PPT</a:t>
            </a:r>
            <a:r>
              <a:rPr kumimoji="1" lang="zh-CN" altLang="en-US" dirty="0"/>
              <a:t>、</a:t>
            </a:r>
            <a:r>
              <a:rPr kumimoji="1" lang="en-US" altLang="zh-CN" dirty="0"/>
              <a:t>PDF</a:t>
            </a:r>
          </a:p>
          <a:p>
            <a:r>
              <a:rPr kumimoji="1" lang="zh-CN" altLang="en-US" dirty="0"/>
              <a:t>中文详细解读：</a:t>
            </a:r>
            <a:endParaRPr kumimoji="1" lang="en-US" altLang="zh-CN" dirty="0"/>
          </a:p>
          <a:p>
            <a:pPr lvl="1"/>
            <a:r>
              <a:rPr kumimoji="1" lang="en-US" altLang="zh-CN" dirty="0">
                <a:hlinkClick r:id="rId4"/>
              </a:rPr>
              <a:t>https://zhuanlan.zhihu.com/p/624744690</a:t>
            </a:r>
            <a:endParaRPr kumimoji="1" lang="en-US" altLang="zh-CN" dirty="0"/>
          </a:p>
        </p:txBody>
      </p:sp>
      <p:sp>
        <p:nvSpPr>
          <p:cNvPr id="3" name="日期占位符 2">
            <a:extLst>
              <a:ext uri="{FF2B5EF4-FFF2-40B4-BE49-F238E27FC236}">
                <a16:creationId xmlns:a16="http://schemas.microsoft.com/office/drawing/2014/main" id="{BB8781B2-1155-2F66-026A-E06E9E32F166}"/>
              </a:ext>
            </a:extLst>
          </p:cNvPr>
          <p:cNvSpPr>
            <a:spLocks noGrp="1"/>
          </p:cNvSpPr>
          <p:nvPr>
            <p:ph type="dt" sz="half" idx="10"/>
          </p:nvPr>
        </p:nvSpPr>
        <p:spPr/>
        <p:txBody>
          <a:bodyPr/>
          <a:lstStyle/>
          <a:p>
            <a:fld id="{803CC347-2AFB-EA4E-B7AF-C6A091821BBC}"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53B4982E-6F20-866F-4A42-3C6D786783E3}"/>
              </a:ext>
            </a:extLst>
          </p:cNvPr>
          <p:cNvSpPr>
            <a:spLocks noGrp="1"/>
          </p:cNvSpPr>
          <p:nvPr>
            <p:ph type="sldNum" sz="quarter" idx="12"/>
          </p:nvPr>
        </p:nvSpPr>
        <p:spPr/>
        <p:txBody>
          <a:bodyPr/>
          <a:lstStyle/>
          <a:p>
            <a:fld id="{A4911521-5835-3843-8C40-A05C163B5C5F}" type="slidenum">
              <a:rPr lang="en-CN" smtClean="0"/>
              <a:pPr/>
              <a:t>36</a:t>
            </a:fld>
            <a:endParaRPr lang="en-CN" dirty="0"/>
          </a:p>
        </p:txBody>
      </p:sp>
      <p:sp>
        <p:nvSpPr>
          <p:cNvPr id="5" name="页脚占位符 4">
            <a:extLst>
              <a:ext uri="{FF2B5EF4-FFF2-40B4-BE49-F238E27FC236}">
                <a16:creationId xmlns:a16="http://schemas.microsoft.com/office/drawing/2014/main" id="{F59C6E24-5FC5-422A-E10D-4AA71A7DC838}"/>
              </a:ext>
            </a:extLst>
          </p:cNvPr>
          <p:cNvSpPr>
            <a:spLocks noGrp="1"/>
          </p:cNvSpPr>
          <p:nvPr>
            <p:ph type="ftr" sz="quarter" idx="11"/>
          </p:nvPr>
        </p:nvSpPr>
        <p:spPr/>
        <p:txBody>
          <a:bodyPr/>
          <a:lstStyle/>
          <a:p>
            <a:r>
              <a:rPr lang="zh-CN" altLang="en-US"/>
              <a:t>杨子杰</a:t>
            </a:r>
            <a:endParaRPr lang="en-CN"/>
          </a:p>
        </p:txBody>
      </p:sp>
      <p:sp>
        <p:nvSpPr>
          <p:cNvPr id="6" name="标题 5">
            <a:extLst>
              <a:ext uri="{FF2B5EF4-FFF2-40B4-BE49-F238E27FC236}">
                <a16:creationId xmlns:a16="http://schemas.microsoft.com/office/drawing/2014/main" id="{C6F2AC1B-A3D6-BC2C-191E-FFB012307898}"/>
              </a:ext>
            </a:extLst>
          </p:cNvPr>
          <p:cNvSpPr>
            <a:spLocks noGrp="1"/>
          </p:cNvSpPr>
          <p:nvPr>
            <p:ph type="title"/>
          </p:nvPr>
        </p:nvSpPr>
        <p:spPr/>
        <p:txBody>
          <a:bodyPr/>
          <a:lstStyle/>
          <a:p>
            <a:r>
              <a:rPr kumimoji="1" lang="zh-CN" altLang="en-US" dirty="0"/>
              <a:t>相关资料</a:t>
            </a:r>
          </a:p>
        </p:txBody>
      </p:sp>
      <p:sp>
        <p:nvSpPr>
          <p:cNvPr id="7" name="内容占位符 6">
            <a:extLst>
              <a:ext uri="{FF2B5EF4-FFF2-40B4-BE49-F238E27FC236}">
                <a16:creationId xmlns:a16="http://schemas.microsoft.com/office/drawing/2014/main" id="{70A0F49E-7A89-4519-50AD-4540021C8EF4}"/>
              </a:ext>
            </a:extLst>
          </p:cNvPr>
          <p:cNvSpPr>
            <a:spLocks noGrp="1"/>
          </p:cNvSpPr>
          <p:nvPr>
            <p:ph sz="quarter" idx="14"/>
          </p:nvPr>
        </p:nvSpPr>
        <p:spPr/>
        <p:txBody>
          <a:bodyPr/>
          <a:lstStyle/>
          <a:p>
            <a:endParaRPr kumimoji="1" lang="zh-CN" altLang="en-US"/>
          </a:p>
        </p:txBody>
      </p:sp>
    </p:spTree>
    <p:extLst>
      <p:ext uri="{BB962C8B-B14F-4D97-AF65-F5344CB8AC3E}">
        <p14:creationId xmlns:p14="http://schemas.microsoft.com/office/powerpoint/2010/main" val="3640527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3055"/>
        </a:solidFill>
        <a:effectLst/>
      </p:bgPr>
    </p:bg>
    <p:spTree>
      <p:nvGrpSpPr>
        <p:cNvPr id="1" name=""/>
        <p:cNvGrpSpPr/>
        <p:nvPr/>
      </p:nvGrpSpPr>
      <p:grpSpPr>
        <a:xfrm>
          <a:off x="0" y="0"/>
          <a:ext cx="0" cy="0"/>
          <a:chOff x="0" y="0"/>
          <a:chExt cx="0" cy="0"/>
        </a:xfrm>
      </p:grpSpPr>
      <p:sp>
        <p:nvSpPr>
          <p:cNvPr id="3" name="文本框 6">
            <a:extLst>
              <a:ext uri="{FF2B5EF4-FFF2-40B4-BE49-F238E27FC236}">
                <a16:creationId xmlns:a16="http://schemas.microsoft.com/office/drawing/2014/main" id="{61CF67DD-FF6F-2E4A-B672-11C85D513C47}"/>
              </a:ext>
            </a:extLst>
          </p:cNvPr>
          <p:cNvSpPr txBox="1"/>
          <p:nvPr/>
        </p:nvSpPr>
        <p:spPr>
          <a:xfrm>
            <a:off x="95251" y="2028616"/>
            <a:ext cx="12001499" cy="280076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8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Arial" panose="020B0604020202020204" pitchFamily="34" charset="0"/>
              </a:rPr>
              <a:t>Thanks</a:t>
            </a:r>
            <a:r>
              <a:rPr kumimoji="1" lang="en-US" altLang="zh-CN" sz="88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8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Arial" panose="020B0604020202020204" pitchFamily="34" charset="0"/>
              </a:rPr>
              <a:t>Q</a:t>
            </a:r>
            <a:r>
              <a:rPr kumimoji="1" lang="en-US" altLang="zh-CN" sz="88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Arial" panose="020B0604020202020204" pitchFamily="34" charset="0"/>
              </a:rPr>
              <a:t>&amp;A</a:t>
            </a:r>
            <a:endParaRPr kumimoji="1" lang="en-US" altLang="ja-JP" sz="72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662722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3055"/>
        </a:solidFill>
        <a:effectLst/>
      </p:bgPr>
    </p:bg>
    <p:spTree>
      <p:nvGrpSpPr>
        <p:cNvPr id="1" name=""/>
        <p:cNvGrpSpPr/>
        <p:nvPr/>
      </p:nvGrpSpPr>
      <p:grpSpPr>
        <a:xfrm>
          <a:off x="0" y="0"/>
          <a:ext cx="0" cy="0"/>
          <a:chOff x="0" y="0"/>
          <a:chExt cx="0" cy="0"/>
        </a:xfrm>
      </p:grpSpPr>
      <p:sp>
        <p:nvSpPr>
          <p:cNvPr id="3" name="文本框 6">
            <a:extLst>
              <a:ext uri="{FF2B5EF4-FFF2-40B4-BE49-F238E27FC236}">
                <a16:creationId xmlns:a16="http://schemas.microsoft.com/office/drawing/2014/main" id="{61CF67DD-FF6F-2E4A-B672-11C85D513C47}"/>
              </a:ext>
            </a:extLst>
          </p:cNvPr>
          <p:cNvSpPr txBox="1"/>
          <p:nvPr/>
        </p:nvSpPr>
        <p:spPr>
          <a:xfrm>
            <a:off x="95251" y="2705724"/>
            <a:ext cx="12001499" cy="144655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8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Arial" panose="020B0604020202020204" pitchFamily="34" charset="0"/>
              </a:rPr>
              <a:t>Supplementary</a:t>
            </a:r>
            <a:r>
              <a:rPr kumimoji="1" lang="zh-CN" altLang="en-US" sz="88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Arial" panose="020B0604020202020204" pitchFamily="34" charset="0"/>
              </a:rPr>
              <a:t> </a:t>
            </a:r>
            <a:r>
              <a:rPr kumimoji="1" lang="en-US" altLang="zh-CN" sz="88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Arial" panose="020B0604020202020204" pitchFamily="34" charset="0"/>
              </a:rPr>
              <a:t>PPT</a:t>
            </a:r>
            <a:endParaRPr kumimoji="1" lang="en-US" altLang="ja-JP" sz="72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1093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C5630-6143-9B78-8B23-2CF450907427}"/>
              </a:ext>
            </a:extLst>
          </p:cNvPr>
          <p:cNvSpPr>
            <a:spLocks noGrp="1"/>
          </p:cNvSpPr>
          <p:nvPr>
            <p:ph type="title"/>
          </p:nvPr>
        </p:nvSpPr>
        <p:spPr/>
        <p:txBody>
          <a:bodyPr/>
          <a:lstStyle/>
          <a:p>
            <a:r>
              <a:rPr kumimoji="1" lang="en-US" altLang="zh-CN" dirty="0"/>
              <a:t>AI</a:t>
            </a:r>
            <a:r>
              <a:rPr kumimoji="1" lang="zh-CN" altLang="en-US" dirty="0"/>
              <a:t>成为科学第一推动者的潜在途径</a:t>
            </a:r>
          </a:p>
        </p:txBody>
      </p:sp>
      <p:sp>
        <p:nvSpPr>
          <p:cNvPr id="3" name="日期占位符 2">
            <a:extLst>
              <a:ext uri="{FF2B5EF4-FFF2-40B4-BE49-F238E27FC236}">
                <a16:creationId xmlns:a16="http://schemas.microsoft.com/office/drawing/2014/main" id="{E9EAE1B8-A6E8-91EA-595A-D3D14034D608}"/>
              </a:ext>
            </a:extLst>
          </p:cNvPr>
          <p:cNvSpPr>
            <a:spLocks noGrp="1"/>
          </p:cNvSpPr>
          <p:nvPr>
            <p:ph type="dt" sz="half" idx="10"/>
          </p:nvPr>
        </p:nvSpPr>
        <p:spPr/>
        <p:txBody>
          <a:bodyPr/>
          <a:lstStyle/>
          <a:p>
            <a:fld id="{238D4299-7F60-B54C-BC4B-E66CACBB2C7A}"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891091C5-0E9A-B8E4-CCBD-25B4A68C3B99}"/>
              </a:ext>
            </a:extLst>
          </p:cNvPr>
          <p:cNvSpPr>
            <a:spLocks noGrp="1"/>
          </p:cNvSpPr>
          <p:nvPr>
            <p:ph type="sldNum" sz="quarter" idx="12"/>
          </p:nvPr>
        </p:nvSpPr>
        <p:spPr/>
        <p:txBody>
          <a:bodyPr/>
          <a:lstStyle/>
          <a:p>
            <a:fld id="{A4911521-5835-3843-8C40-A05C163B5C5F}" type="slidenum">
              <a:rPr lang="en-CN" smtClean="0"/>
              <a:pPr/>
              <a:t>39</a:t>
            </a:fld>
            <a:endParaRPr lang="en-CN" dirty="0"/>
          </a:p>
        </p:txBody>
      </p:sp>
      <p:sp>
        <p:nvSpPr>
          <p:cNvPr id="5" name="页脚占位符 4">
            <a:extLst>
              <a:ext uri="{FF2B5EF4-FFF2-40B4-BE49-F238E27FC236}">
                <a16:creationId xmlns:a16="http://schemas.microsoft.com/office/drawing/2014/main" id="{9F6C0BC1-CD55-FF37-DFD3-10D466B05575}"/>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0A315263-9DAF-3E6C-EE18-99E9F41617D6}"/>
              </a:ext>
            </a:extLst>
          </p:cNvPr>
          <p:cNvSpPr>
            <a:spLocks noGrp="1"/>
          </p:cNvSpPr>
          <p:nvPr>
            <p:ph sz="quarter" idx="13"/>
          </p:nvPr>
        </p:nvSpPr>
        <p:spPr>
          <a:xfrm>
            <a:off x="0" y="5903916"/>
            <a:ext cx="12192000" cy="589497"/>
          </a:xfrm>
        </p:spPr>
        <p:txBody>
          <a:bodyPr/>
          <a:lstStyle/>
          <a:p>
            <a:r>
              <a:rPr lang="en-US" altLang="zh-CN" dirty="0"/>
              <a:t>Drawn</a:t>
            </a:r>
            <a:r>
              <a:rPr lang="zh-CN" altLang="en-US" dirty="0"/>
              <a:t> </a:t>
            </a:r>
            <a:r>
              <a:rPr lang="en-US" altLang="zh-CN" dirty="0"/>
              <a:t>by</a:t>
            </a:r>
            <a:r>
              <a:rPr lang="zh-CN" altLang="en-US" dirty="0"/>
              <a:t> </a:t>
            </a:r>
            <a:r>
              <a:rPr lang="en-US" altLang="zh-CN" dirty="0" err="1"/>
              <a:t>Midjourney</a:t>
            </a:r>
            <a:r>
              <a:rPr lang="zh-CN" altLang="en-US" dirty="0"/>
              <a:t> </a:t>
            </a:r>
            <a:r>
              <a:rPr lang="en-US" altLang="zh-CN" dirty="0"/>
              <a:t>(prompted by YZJ): AI</a:t>
            </a:r>
            <a:r>
              <a:rPr lang="zh-CN" altLang="en-US" dirty="0"/>
              <a:t> </a:t>
            </a:r>
            <a:r>
              <a:rPr lang="en-US" altLang="zh-CN" dirty="0"/>
              <a:t>as</a:t>
            </a:r>
            <a:r>
              <a:rPr lang="zh-CN" altLang="en-US" dirty="0"/>
              <a:t> </a:t>
            </a:r>
            <a:r>
              <a:rPr lang="en-US" altLang="zh-CN" dirty="0"/>
              <a:t>First Mover of Science</a:t>
            </a:r>
            <a:endParaRPr kumimoji="1" lang="en-US" altLang="zh-CN" dirty="0"/>
          </a:p>
          <a:p>
            <a:r>
              <a:rPr kumimoji="1" lang="zh-CN" altLang="en-US" dirty="0"/>
              <a:t>每种方式的具体解释请参考</a:t>
            </a:r>
            <a:r>
              <a:rPr kumimoji="1" lang="zh-CN" altLang="en-US" dirty="0">
                <a:hlinkClick r:id="rId2"/>
              </a:rPr>
              <a:t>原始论文</a:t>
            </a:r>
            <a:endParaRPr kumimoji="1" lang="zh-CN" altLang="en-US" dirty="0"/>
          </a:p>
        </p:txBody>
      </p:sp>
      <p:grpSp>
        <p:nvGrpSpPr>
          <p:cNvPr id="22" name="组合 21">
            <a:extLst>
              <a:ext uri="{FF2B5EF4-FFF2-40B4-BE49-F238E27FC236}">
                <a16:creationId xmlns:a16="http://schemas.microsoft.com/office/drawing/2014/main" id="{71DDE25C-F8B5-04AF-AE2E-B31B12EA6BD8}"/>
              </a:ext>
            </a:extLst>
          </p:cNvPr>
          <p:cNvGrpSpPr/>
          <p:nvPr/>
        </p:nvGrpSpPr>
        <p:grpSpPr>
          <a:xfrm>
            <a:off x="212147" y="2009184"/>
            <a:ext cx="11767706" cy="2839632"/>
            <a:chOff x="212147" y="2009184"/>
            <a:chExt cx="11767706" cy="2839632"/>
          </a:xfrm>
        </p:grpSpPr>
        <p:pic>
          <p:nvPicPr>
            <p:cNvPr id="9" name="图片 8" descr="男人和女人的雕塑&#10;&#10;低可信度描述已自动生成">
              <a:extLst>
                <a:ext uri="{FF2B5EF4-FFF2-40B4-BE49-F238E27FC236}">
                  <a16:creationId xmlns:a16="http://schemas.microsoft.com/office/drawing/2014/main" id="{0EB1C691-4D3E-E2E7-948C-09EC8FAC13E9}"/>
                </a:ext>
              </a:extLst>
            </p:cNvPr>
            <p:cNvPicPr>
              <a:picLocks noChangeAspect="1"/>
            </p:cNvPicPr>
            <p:nvPr/>
          </p:nvPicPr>
          <p:blipFill>
            <a:blip r:embed="rId3"/>
            <a:stretch>
              <a:fillRect/>
            </a:stretch>
          </p:blipFill>
          <p:spPr>
            <a:xfrm>
              <a:off x="3188172" y="2009184"/>
              <a:ext cx="2839631" cy="2839632"/>
            </a:xfrm>
            <a:prstGeom prst="rect">
              <a:avLst/>
            </a:prstGeom>
          </p:spPr>
        </p:pic>
        <p:pic>
          <p:nvPicPr>
            <p:cNvPr id="11" name="图片 10" descr="一群人站在摩托车上&#10;&#10;描述已自动生成">
              <a:extLst>
                <a:ext uri="{FF2B5EF4-FFF2-40B4-BE49-F238E27FC236}">
                  <a16:creationId xmlns:a16="http://schemas.microsoft.com/office/drawing/2014/main" id="{FAE822F5-277A-647D-29C2-F760B72EC59B}"/>
                </a:ext>
              </a:extLst>
            </p:cNvPr>
            <p:cNvPicPr>
              <a:picLocks noChangeAspect="1"/>
            </p:cNvPicPr>
            <p:nvPr/>
          </p:nvPicPr>
          <p:blipFill>
            <a:blip r:embed="rId4"/>
            <a:stretch>
              <a:fillRect/>
            </a:stretch>
          </p:blipFill>
          <p:spPr>
            <a:xfrm>
              <a:off x="6164197" y="2009184"/>
              <a:ext cx="2839631" cy="2839632"/>
            </a:xfrm>
            <a:prstGeom prst="rect">
              <a:avLst/>
            </a:prstGeom>
          </p:spPr>
        </p:pic>
        <p:pic>
          <p:nvPicPr>
            <p:cNvPr id="13" name="图片 12" descr="图片包含 人, 女人, 桌子, 男人&#10;&#10;描述已自动生成">
              <a:extLst>
                <a:ext uri="{FF2B5EF4-FFF2-40B4-BE49-F238E27FC236}">
                  <a16:creationId xmlns:a16="http://schemas.microsoft.com/office/drawing/2014/main" id="{931D0021-F957-8016-05DA-A516E3F6B956}"/>
                </a:ext>
              </a:extLst>
            </p:cNvPr>
            <p:cNvPicPr>
              <a:picLocks noChangeAspect="1"/>
            </p:cNvPicPr>
            <p:nvPr/>
          </p:nvPicPr>
          <p:blipFill>
            <a:blip r:embed="rId5"/>
            <a:stretch>
              <a:fillRect/>
            </a:stretch>
          </p:blipFill>
          <p:spPr>
            <a:xfrm>
              <a:off x="212147" y="2009184"/>
              <a:ext cx="2839631" cy="2839632"/>
            </a:xfrm>
            <a:prstGeom prst="rect">
              <a:avLst/>
            </a:prstGeom>
          </p:spPr>
        </p:pic>
        <p:pic>
          <p:nvPicPr>
            <p:cNvPr id="15" name="图片 14" descr="穿着蓝色衣服的男人雕塑&#10;&#10;中度可信度描述已自动生成">
              <a:extLst>
                <a:ext uri="{FF2B5EF4-FFF2-40B4-BE49-F238E27FC236}">
                  <a16:creationId xmlns:a16="http://schemas.microsoft.com/office/drawing/2014/main" id="{41170780-3A81-256C-16C1-F0D65275F436}"/>
                </a:ext>
              </a:extLst>
            </p:cNvPr>
            <p:cNvPicPr>
              <a:picLocks noChangeAspect="1"/>
            </p:cNvPicPr>
            <p:nvPr/>
          </p:nvPicPr>
          <p:blipFill>
            <a:blip r:embed="rId6"/>
            <a:stretch>
              <a:fillRect/>
            </a:stretch>
          </p:blipFill>
          <p:spPr>
            <a:xfrm>
              <a:off x="9140222" y="2009184"/>
              <a:ext cx="2839631" cy="2839632"/>
            </a:xfrm>
            <a:prstGeom prst="rect">
              <a:avLst/>
            </a:prstGeom>
          </p:spPr>
        </p:pic>
      </p:grpSp>
      <p:sp>
        <p:nvSpPr>
          <p:cNvPr id="18" name="文本框 17">
            <a:extLst>
              <a:ext uri="{FF2B5EF4-FFF2-40B4-BE49-F238E27FC236}">
                <a16:creationId xmlns:a16="http://schemas.microsoft.com/office/drawing/2014/main" id="{83CA5A7C-0A11-4AE0-EC90-2CFDECC2A3D6}"/>
              </a:ext>
            </a:extLst>
          </p:cNvPr>
          <p:cNvSpPr txBox="1"/>
          <p:nvPr/>
        </p:nvSpPr>
        <p:spPr>
          <a:xfrm>
            <a:off x="624314" y="4891395"/>
            <a:ext cx="2015296" cy="646331"/>
          </a:xfrm>
          <a:prstGeom prst="rect">
            <a:avLst/>
          </a:prstGeom>
          <a:noFill/>
        </p:spPr>
        <p:txBody>
          <a:bodyPr wrap="none" rtlCol="0">
            <a:spAutoFit/>
          </a:bodyPr>
          <a:lstStyle/>
          <a:p>
            <a:pPr algn="ctr"/>
            <a:r>
              <a:rPr kumimoji="1" lang="zh-CN" altLang="en-US" b="1" dirty="0"/>
              <a:t>传话人式</a:t>
            </a:r>
            <a:endParaRPr kumimoji="1" lang="en-US" altLang="zh-CN" b="1" dirty="0"/>
          </a:p>
          <a:p>
            <a:pPr algn="ctr" fontAlgn="base"/>
            <a:r>
              <a:rPr lang="en-US" altLang="zh-CN" b="1" dirty="0">
                <a:solidFill>
                  <a:srgbClr val="121212"/>
                </a:solidFill>
                <a:effectLst/>
                <a:latin typeface="Helvetica Neue" panose="02000503000000020004" pitchFamily="2" charset="0"/>
              </a:rPr>
              <a:t>Messenger Style</a:t>
            </a:r>
          </a:p>
        </p:txBody>
      </p:sp>
      <p:sp>
        <p:nvSpPr>
          <p:cNvPr id="19" name="文本框 18">
            <a:extLst>
              <a:ext uri="{FF2B5EF4-FFF2-40B4-BE49-F238E27FC236}">
                <a16:creationId xmlns:a16="http://schemas.microsoft.com/office/drawing/2014/main" id="{8167DDB8-3D19-06D1-5FFA-681CD263E4F2}"/>
              </a:ext>
            </a:extLst>
          </p:cNvPr>
          <p:cNvSpPr txBox="1"/>
          <p:nvPr/>
        </p:nvSpPr>
        <p:spPr>
          <a:xfrm>
            <a:off x="6778598" y="4891395"/>
            <a:ext cx="1610827" cy="646331"/>
          </a:xfrm>
          <a:prstGeom prst="rect">
            <a:avLst/>
          </a:prstGeom>
          <a:noFill/>
        </p:spPr>
        <p:txBody>
          <a:bodyPr wrap="none" rtlCol="0">
            <a:spAutoFit/>
          </a:bodyPr>
          <a:lstStyle/>
          <a:p>
            <a:pPr algn="ctr"/>
            <a:r>
              <a:rPr kumimoji="1" lang="zh-CN" altLang="en-US" b="1" dirty="0"/>
              <a:t>集群式</a:t>
            </a:r>
            <a:endParaRPr kumimoji="1" lang="en-US" altLang="zh-CN" b="1" dirty="0"/>
          </a:p>
          <a:p>
            <a:pPr algn="ctr"/>
            <a:r>
              <a:rPr kumimoji="1" lang="en-US" altLang="zh-CN" b="1" dirty="0"/>
              <a:t>Swarm Style</a:t>
            </a:r>
          </a:p>
        </p:txBody>
      </p:sp>
      <p:sp>
        <p:nvSpPr>
          <p:cNvPr id="20" name="文本框 19">
            <a:extLst>
              <a:ext uri="{FF2B5EF4-FFF2-40B4-BE49-F238E27FC236}">
                <a16:creationId xmlns:a16="http://schemas.microsoft.com/office/drawing/2014/main" id="{6239BE67-AF41-88B3-3422-9F8031E007A0}"/>
              </a:ext>
            </a:extLst>
          </p:cNvPr>
          <p:cNvSpPr txBox="1"/>
          <p:nvPr/>
        </p:nvSpPr>
        <p:spPr>
          <a:xfrm>
            <a:off x="3199813" y="4891395"/>
            <a:ext cx="2816348" cy="646331"/>
          </a:xfrm>
          <a:prstGeom prst="rect">
            <a:avLst/>
          </a:prstGeom>
          <a:noFill/>
        </p:spPr>
        <p:txBody>
          <a:bodyPr wrap="none" rtlCol="0">
            <a:spAutoFit/>
          </a:bodyPr>
          <a:lstStyle/>
          <a:p>
            <a:pPr algn="ctr"/>
            <a:r>
              <a:rPr kumimoji="1" lang="zh-CN" altLang="en-US" b="1" dirty="0"/>
              <a:t>苏格拉底</a:t>
            </a:r>
            <a:r>
              <a:rPr kumimoji="1" lang="en-US" altLang="zh-CN" b="1" dirty="0"/>
              <a:t>-</a:t>
            </a:r>
            <a:r>
              <a:rPr kumimoji="1" lang="zh-CN" altLang="en-US" b="1" dirty="0"/>
              <a:t>爱因斯坦式</a:t>
            </a:r>
            <a:endParaRPr kumimoji="1" lang="en-US" altLang="zh-CN" b="1" dirty="0"/>
          </a:p>
          <a:p>
            <a:pPr algn="ctr"/>
            <a:r>
              <a:rPr kumimoji="1" lang="en-US" altLang="zh-CN" b="1" dirty="0"/>
              <a:t>Socrates-Einstein Style</a:t>
            </a:r>
            <a:endParaRPr kumimoji="1" lang="zh-CN" altLang="en-US" b="1" dirty="0"/>
          </a:p>
        </p:txBody>
      </p:sp>
      <p:sp>
        <p:nvSpPr>
          <p:cNvPr id="21" name="文本框 20">
            <a:extLst>
              <a:ext uri="{FF2B5EF4-FFF2-40B4-BE49-F238E27FC236}">
                <a16:creationId xmlns:a16="http://schemas.microsoft.com/office/drawing/2014/main" id="{E46ABB47-9274-429B-C846-F7E40DA53F3D}"/>
              </a:ext>
            </a:extLst>
          </p:cNvPr>
          <p:cNvSpPr txBox="1"/>
          <p:nvPr/>
        </p:nvSpPr>
        <p:spPr>
          <a:xfrm>
            <a:off x="9649499" y="4891395"/>
            <a:ext cx="1821076" cy="646331"/>
          </a:xfrm>
          <a:prstGeom prst="rect">
            <a:avLst/>
          </a:prstGeom>
          <a:noFill/>
        </p:spPr>
        <p:txBody>
          <a:bodyPr wrap="none" rtlCol="0">
            <a:spAutoFit/>
          </a:bodyPr>
          <a:lstStyle/>
          <a:p>
            <a:pPr algn="ctr"/>
            <a:r>
              <a:rPr kumimoji="1" lang="zh-CN" altLang="en-US" b="1" dirty="0"/>
              <a:t>亚里士多德式</a:t>
            </a:r>
            <a:endParaRPr kumimoji="1" lang="en-US" altLang="zh-CN" b="1" dirty="0"/>
          </a:p>
          <a:p>
            <a:pPr algn="ctr"/>
            <a:r>
              <a:rPr kumimoji="1" lang="en-US" altLang="zh-CN" b="1" dirty="0"/>
              <a:t>Aristotle Style</a:t>
            </a:r>
            <a:endParaRPr kumimoji="1" lang="zh-CN" altLang="en-US" b="1" dirty="0"/>
          </a:p>
        </p:txBody>
      </p:sp>
    </p:spTree>
    <p:extLst>
      <p:ext uri="{BB962C8B-B14F-4D97-AF65-F5344CB8AC3E}">
        <p14:creationId xmlns:p14="http://schemas.microsoft.com/office/powerpoint/2010/main" val="304956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637AAF76-FD84-169C-0611-F189A8EB2430}"/>
              </a:ext>
            </a:extLst>
          </p:cNvPr>
          <p:cNvGrpSpPr/>
          <p:nvPr/>
        </p:nvGrpSpPr>
        <p:grpSpPr>
          <a:xfrm>
            <a:off x="964190" y="984074"/>
            <a:ext cx="8693307" cy="5126277"/>
            <a:chOff x="964190" y="984074"/>
            <a:chExt cx="8693307" cy="5126277"/>
          </a:xfrm>
        </p:grpSpPr>
        <p:pic>
          <p:nvPicPr>
            <p:cNvPr id="10" name="Picture 2">
              <a:extLst>
                <a:ext uri="{FF2B5EF4-FFF2-40B4-BE49-F238E27FC236}">
                  <a16:creationId xmlns:a16="http://schemas.microsoft.com/office/drawing/2014/main" id="{5AC1BDED-DB89-0847-27AC-3FD011FAB623}"/>
                </a:ext>
              </a:extLst>
            </p:cNvPr>
            <p:cNvPicPr>
              <a:picLocks noChangeAspect="1" noChangeArrowheads="1"/>
            </p:cNvPicPr>
            <p:nvPr/>
          </p:nvPicPr>
          <p:blipFill>
            <a:blip r:embed="rId3"/>
            <a:srcRect/>
            <a:stretch/>
          </p:blipFill>
          <p:spPr bwMode="auto">
            <a:xfrm>
              <a:off x="984738" y="984074"/>
              <a:ext cx="8672759" cy="5097643"/>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4F7F446C-F297-6DA0-0F18-4E087891EA0D}"/>
                </a:ext>
              </a:extLst>
            </p:cNvPr>
            <p:cNvSpPr txBox="1"/>
            <p:nvPr/>
          </p:nvSpPr>
          <p:spPr>
            <a:xfrm>
              <a:off x="964190" y="5587131"/>
              <a:ext cx="6143946" cy="523220"/>
            </a:xfrm>
            <a:prstGeom prst="rect">
              <a:avLst/>
            </a:prstGeom>
            <a:noFill/>
          </p:spPr>
          <p:txBody>
            <a:bodyPr wrap="square">
              <a:spAutoFit/>
            </a:bodyPr>
            <a:lstStyle/>
            <a:p>
              <a:r>
                <a:rPr kumimoji="1" lang="zh-CN" altLang="en-US" sz="2800" b="1" dirty="0">
                  <a:solidFill>
                    <a:schemeClr val="bg1"/>
                  </a:solidFill>
                </a:rPr>
                <a:t>人类能力地形图</a:t>
              </a:r>
              <a:endParaRPr lang="zh-CN" altLang="en-US" sz="2800" b="1" dirty="0">
                <a:solidFill>
                  <a:schemeClr val="bg1"/>
                </a:solidFill>
              </a:endParaRPr>
            </a:p>
          </p:txBody>
        </p:sp>
      </p:grpSp>
      <p:sp>
        <p:nvSpPr>
          <p:cNvPr id="8" name="标题 7">
            <a:extLst>
              <a:ext uri="{FF2B5EF4-FFF2-40B4-BE49-F238E27FC236}">
                <a16:creationId xmlns:a16="http://schemas.microsoft.com/office/drawing/2014/main" id="{271F0EDD-0FD6-E880-8012-574C5719D4FB}"/>
              </a:ext>
            </a:extLst>
          </p:cNvPr>
          <p:cNvSpPr>
            <a:spLocks noGrp="1"/>
          </p:cNvSpPr>
          <p:nvPr>
            <p:ph type="title"/>
          </p:nvPr>
        </p:nvSpPr>
        <p:spPr/>
        <p:txBody>
          <a:bodyPr/>
          <a:lstStyle/>
          <a:p>
            <a:r>
              <a:rPr kumimoji="1" lang="zh-CN" altLang="en-US" dirty="0"/>
              <a:t>当下</a:t>
            </a:r>
            <a:r>
              <a:rPr kumimoji="1" lang="en-US" altLang="zh-CN" dirty="0"/>
              <a:t>AI</a:t>
            </a:r>
            <a:r>
              <a:rPr kumimoji="1" lang="zh-CN" altLang="en-US" dirty="0"/>
              <a:t>的能力到底发展到什么程度，</a:t>
            </a:r>
            <a:r>
              <a:rPr kumimoji="1" lang="en-US" altLang="zh-CN" dirty="0"/>
              <a:t>AI</a:t>
            </a:r>
            <a:r>
              <a:rPr kumimoji="1" lang="zh-CN" altLang="en-US" dirty="0"/>
              <a:t>能否超越人类？</a:t>
            </a:r>
            <a:endParaRPr lang="zh-CN" altLang="en-US" dirty="0"/>
          </a:p>
        </p:txBody>
      </p:sp>
      <p:sp>
        <p:nvSpPr>
          <p:cNvPr id="3" name="日期占位符 2">
            <a:extLst>
              <a:ext uri="{FF2B5EF4-FFF2-40B4-BE49-F238E27FC236}">
                <a16:creationId xmlns:a16="http://schemas.microsoft.com/office/drawing/2014/main" id="{655AE1B9-2A15-640A-A401-38EFFF8019D0}"/>
              </a:ext>
            </a:extLst>
          </p:cNvPr>
          <p:cNvSpPr>
            <a:spLocks noGrp="1"/>
          </p:cNvSpPr>
          <p:nvPr>
            <p:ph type="dt" sz="half" idx="10"/>
          </p:nvPr>
        </p:nvSpPr>
        <p:spPr/>
        <p:txBody>
          <a:bodyPr/>
          <a:lstStyle/>
          <a:p>
            <a:fld id="{A37A031C-1457-804A-B4B0-BD396AB795AF}"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3C3D4B6B-9FD0-020C-E493-9D1934BB6FAC}"/>
              </a:ext>
            </a:extLst>
          </p:cNvPr>
          <p:cNvSpPr>
            <a:spLocks noGrp="1"/>
          </p:cNvSpPr>
          <p:nvPr>
            <p:ph type="sldNum" sz="quarter" idx="12"/>
          </p:nvPr>
        </p:nvSpPr>
        <p:spPr/>
        <p:txBody>
          <a:bodyPr/>
          <a:lstStyle/>
          <a:p>
            <a:fld id="{A4911521-5835-3843-8C40-A05C163B5C5F}" type="slidenum">
              <a:rPr lang="en-CN" smtClean="0"/>
              <a:pPr/>
              <a:t>4</a:t>
            </a:fld>
            <a:endParaRPr lang="en-CN" dirty="0"/>
          </a:p>
        </p:txBody>
      </p:sp>
      <p:sp>
        <p:nvSpPr>
          <p:cNvPr id="5" name="页脚占位符 4">
            <a:extLst>
              <a:ext uri="{FF2B5EF4-FFF2-40B4-BE49-F238E27FC236}">
                <a16:creationId xmlns:a16="http://schemas.microsoft.com/office/drawing/2014/main" id="{59E34325-7799-3BEA-7E39-4007EBF753EA}"/>
              </a:ext>
            </a:extLst>
          </p:cNvPr>
          <p:cNvSpPr>
            <a:spLocks noGrp="1"/>
          </p:cNvSpPr>
          <p:nvPr>
            <p:ph type="ftr" sz="quarter" idx="11"/>
          </p:nvPr>
        </p:nvSpPr>
        <p:spPr/>
        <p:txBody>
          <a:bodyPr/>
          <a:lstStyle/>
          <a:p>
            <a:r>
              <a:rPr lang="zh-CN" altLang="en-US"/>
              <a:t>杨子杰</a:t>
            </a:r>
            <a:endParaRPr lang="en-CN"/>
          </a:p>
        </p:txBody>
      </p:sp>
      <p:sp>
        <p:nvSpPr>
          <p:cNvPr id="9" name="内容占位符 8">
            <a:extLst>
              <a:ext uri="{FF2B5EF4-FFF2-40B4-BE49-F238E27FC236}">
                <a16:creationId xmlns:a16="http://schemas.microsoft.com/office/drawing/2014/main" id="{91F7B158-2105-5BFB-515E-5C6CEB09461C}"/>
              </a:ext>
            </a:extLst>
          </p:cNvPr>
          <p:cNvSpPr>
            <a:spLocks noGrp="1"/>
          </p:cNvSpPr>
          <p:nvPr>
            <p:ph sz="quarter" idx="13"/>
          </p:nvPr>
        </p:nvSpPr>
        <p:spPr>
          <a:xfrm>
            <a:off x="0" y="6081717"/>
            <a:ext cx="12192000" cy="411696"/>
          </a:xfrm>
        </p:spPr>
        <p:txBody>
          <a:bodyPr/>
          <a:lstStyle/>
          <a:p>
            <a:r>
              <a:rPr kumimoji="1" lang="en-US" altLang="zh-CN" dirty="0"/>
              <a:t>Hans Moravec.</a:t>
            </a:r>
            <a:r>
              <a:rPr kumimoji="1" lang="zh-CN" altLang="en-US" dirty="0"/>
              <a:t> </a:t>
            </a:r>
            <a:r>
              <a:rPr kumimoji="1" lang="en-US" altLang="zh-CN" dirty="0"/>
              <a:t>Landscape of human competence. From: </a:t>
            </a:r>
            <a:r>
              <a:rPr kumimoji="1" lang="zh-CN" altLang="en-US" dirty="0"/>
              <a:t>迈克斯</a:t>
            </a:r>
            <a:r>
              <a:rPr kumimoji="1" lang="en-US" altLang="zh-CN" dirty="0"/>
              <a:t>·</a:t>
            </a:r>
            <a:r>
              <a:rPr kumimoji="1" lang="zh-CN" altLang="en-US" dirty="0"/>
              <a:t>泰格马克</a:t>
            </a:r>
            <a:r>
              <a:rPr kumimoji="1" lang="en-US" altLang="zh-CN" dirty="0"/>
              <a:t>. </a:t>
            </a:r>
            <a:r>
              <a:rPr kumimoji="1" lang="zh-CN" altLang="en-US" dirty="0"/>
              <a:t>生命</a:t>
            </a:r>
            <a:r>
              <a:rPr kumimoji="1" lang="en-US" altLang="zh-CN" dirty="0"/>
              <a:t>3.0. </a:t>
            </a:r>
            <a:r>
              <a:rPr kumimoji="1" lang="en-US" altLang="zh-CN" b="1" dirty="0">
                <a:solidFill>
                  <a:srgbClr val="FF0000"/>
                </a:solidFill>
              </a:rPr>
              <a:t>2018</a:t>
            </a:r>
            <a:r>
              <a:rPr kumimoji="1" lang="en-US" altLang="zh-CN" dirty="0"/>
              <a:t>.</a:t>
            </a:r>
          </a:p>
          <a:p>
            <a:r>
              <a:rPr kumimoji="1" lang="en-US" altLang="zh-CN" dirty="0"/>
              <a:t>The Potentially Large Effects of Artificial Intelligence on Economic Growth. </a:t>
            </a:r>
            <a:r>
              <a:rPr kumimoji="1" lang="en-US" altLang="zh-CN" i="1" dirty="0"/>
              <a:t>Goldman Sachs Economics Research</a:t>
            </a:r>
            <a:r>
              <a:rPr kumimoji="1" lang="en-US" altLang="zh-CN" dirty="0"/>
              <a:t>. 2023</a:t>
            </a:r>
          </a:p>
        </p:txBody>
      </p:sp>
      <p:sp>
        <p:nvSpPr>
          <p:cNvPr id="11" name="文本框 10">
            <a:extLst>
              <a:ext uri="{FF2B5EF4-FFF2-40B4-BE49-F238E27FC236}">
                <a16:creationId xmlns:a16="http://schemas.microsoft.com/office/drawing/2014/main" id="{600D0019-B0B7-49B6-43C0-6E89005677B9}"/>
              </a:ext>
            </a:extLst>
          </p:cNvPr>
          <p:cNvSpPr txBox="1"/>
          <p:nvPr/>
        </p:nvSpPr>
        <p:spPr>
          <a:xfrm>
            <a:off x="5841635" y="1584662"/>
            <a:ext cx="65" cy="246221"/>
          </a:xfrm>
          <a:prstGeom prst="rect">
            <a:avLst/>
          </a:prstGeom>
          <a:solidFill>
            <a:schemeClr val="accent2"/>
          </a:solidFill>
        </p:spPr>
        <p:txBody>
          <a:bodyPr wrap="none" lIns="0" tIns="0" rIns="0" bIns="0" rtlCol="0">
            <a:spAutoFit/>
          </a:bodyPr>
          <a:lstStyle/>
          <a:p>
            <a:pPr algn="ctr"/>
            <a:endParaRPr kumimoji="1" lang="zh-CN" altLang="en-US" sz="1600" dirty="0">
              <a:latin typeface="Microsoft YaHei" panose="020B0503020204020204" pitchFamily="34" charset="-122"/>
              <a:ea typeface="Microsoft YaHei" panose="020B0503020204020204" pitchFamily="34" charset="-122"/>
            </a:endParaRPr>
          </a:p>
        </p:txBody>
      </p:sp>
      <p:grpSp>
        <p:nvGrpSpPr>
          <p:cNvPr id="12" name="组合 11">
            <a:extLst>
              <a:ext uri="{FF2B5EF4-FFF2-40B4-BE49-F238E27FC236}">
                <a16:creationId xmlns:a16="http://schemas.microsoft.com/office/drawing/2014/main" id="{A12A8AA3-97D5-9B40-68CE-146E13E3C7DB}"/>
              </a:ext>
            </a:extLst>
          </p:cNvPr>
          <p:cNvGrpSpPr/>
          <p:nvPr/>
        </p:nvGrpSpPr>
        <p:grpSpPr>
          <a:xfrm>
            <a:off x="366166" y="1497347"/>
            <a:ext cx="1840486" cy="553998"/>
            <a:chOff x="1154617" y="1602386"/>
            <a:chExt cx="1840486" cy="553998"/>
          </a:xfrm>
        </p:grpSpPr>
        <p:sp>
          <p:nvSpPr>
            <p:cNvPr id="13" name="文本框 12">
              <a:extLst>
                <a:ext uri="{FF2B5EF4-FFF2-40B4-BE49-F238E27FC236}">
                  <a16:creationId xmlns:a16="http://schemas.microsoft.com/office/drawing/2014/main" id="{F5167B83-012B-56E2-F20B-C522C0428C1D}"/>
                </a:ext>
              </a:extLst>
            </p:cNvPr>
            <p:cNvSpPr txBox="1"/>
            <p:nvPr/>
          </p:nvSpPr>
          <p:spPr>
            <a:xfrm>
              <a:off x="1154617" y="1602386"/>
              <a:ext cx="1345497" cy="553998"/>
            </a:xfrm>
            <a:prstGeom prst="rect">
              <a:avLst/>
            </a:prstGeom>
            <a:solidFill>
              <a:srgbClr val="FF0000"/>
            </a:solidFill>
            <a:ln w="38100">
              <a:solidFill>
                <a:srgbClr val="FF0000"/>
              </a:solidFill>
            </a:ln>
          </p:spPr>
          <p:txBody>
            <a:bodyPr wrap="none" lIns="0" tIns="0" rIns="0" bIns="0" rtlCol="0">
              <a:spAutoFit/>
            </a:bodyPr>
            <a:lstStyle/>
            <a:p>
              <a:pPr algn="ctr"/>
              <a:r>
                <a:rPr kumimoji="1" lang="en-US" altLang="zh-CN" b="1" dirty="0" err="1">
                  <a:solidFill>
                    <a:schemeClr val="bg1"/>
                  </a:solidFill>
                  <a:latin typeface="Microsoft YaHei" panose="020B0503020204020204" pitchFamily="34" charset="-122"/>
                  <a:ea typeface="Microsoft YaHei" panose="020B0503020204020204" pitchFamily="34" charset="-122"/>
                </a:rPr>
                <a:t>Midjourney</a:t>
              </a:r>
              <a:endParaRPr kumimoji="1" lang="en-US" altLang="zh-CN" b="1"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dirty="0">
                  <a:solidFill>
                    <a:schemeClr val="bg1"/>
                  </a:solidFill>
                  <a:latin typeface="Microsoft YaHei" panose="020B0503020204020204" pitchFamily="34" charset="-122"/>
                  <a:ea typeface="Microsoft YaHei" panose="020B0503020204020204" pitchFamily="34" charset="-122"/>
                </a:rPr>
                <a:t>2022.7</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C61550AD-50F1-7660-BA65-5AF9A5BF1EF4}"/>
                </a:ext>
              </a:extLst>
            </p:cNvPr>
            <p:cNvSpPr txBox="1"/>
            <p:nvPr/>
          </p:nvSpPr>
          <p:spPr>
            <a:xfrm>
              <a:off x="2500114" y="1602386"/>
              <a:ext cx="494989" cy="553998"/>
            </a:xfrm>
            <a:prstGeom prst="rect">
              <a:avLst/>
            </a:prstGeom>
            <a:noFill/>
            <a:ln w="38100">
              <a:solidFill>
                <a:srgbClr val="FF0000"/>
              </a:solidFill>
            </a:ln>
          </p:spPr>
          <p:txBody>
            <a:bodyPr wrap="square" lIns="0" tIns="0" rIns="0" bIns="0" rtlCol="0">
              <a:spAutoFit/>
            </a:bodyPr>
            <a:lstStyle/>
            <a:p>
              <a:pPr algn="ctr"/>
              <a:r>
                <a:rPr kumimoji="1" lang="zh-CN" altLang="en-US" b="1" dirty="0">
                  <a:latin typeface="Microsoft YaHei" panose="020B0503020204020204" pitchFamily="34" charset="-122"/>
                  <a:ea typeface="Microsoft YaHei" panose="020B0503020204020204" pitchFamily="34" charset="-122"/>
                </a:rPr>
                <a:t> </a:t>
              </a:r>
              <a:endParaRPr kumimoji="1" lang="en-US" altLang="zh-CN" b="1" dirty="0">
                <a:latin typeface="Microsoft YaHei" panose="020B0503020204020204" pitchFamily="34" charset="-122"/>
                <a:ea typeface="Microsoft YaHei" panose="020B0503020204020204" pitchFamily="34" charset="-122"/>
              </a:endParaRPr>
            </a:p>
            <a:p>
              <a:pPr algn="ctr"/>
              <a:r>
                <a:rPr kumimoji="1" lang="zh-CN" altLang="en-US" b="1" dirty="0">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grpSp>
      <p:grpSp>
        <p:nvGrpSpPr>
          <p:cNvPr id="15" name="组合 14">
            <a:extLst>
              <a:ext uri="{FF2B5EF4-FFF2-40B4-BE49-F238E27FC236}">
                <a16:creationId xmlns:a16="http://schemas.microsoft.com/office/drawing/2014/main" id="{C967D239-ED50-FC39-A487-6D1B8787B900}"/>
              </a:ext>
            </a:extLst>
          </p:cNvPr>
          <p:cNvGrpSpPr/>
          <p:nvPr/>
        </p:nvGrpSpPr>
        <p:grpSpPr>
          <a:xfrm>
            <a:off x="5456450" y="1584662"/>
            <a:ext cx="1785922" cy="553998"/>
            <a:chOff x="1316640" y="1602386"/>
            <a:chExt cx="1785922" cy="553998"/>
          </a:xfrm>
        </p:grpSpPr>
        <p:sp>
          <p:nvSpPr>
            <p:cNvPr id="16" name="文本框 15">
              <a:extLst>
                <a:ext uri="{FF2B5EF4-FFF2-40B4-BE49-F238E27FC236}">
                  <a16:creationId xmlns:a16="http://schemas.microsoft.com/office/drawing/2014/main" id="{A339BE77-3A48-287D-F64F-781C0CB932FD}"/>
                </a:ext>
              </a:extLst>
            </p:cNvPr>
            <p:cNvSpPr txBox="1"/>
            <p:nvPr/>
          </p:nvSpPr>
          <p:spPr>
            <a:xfrm>
              <a:off x="2259531" y="1602386"/>
              <a:ext cx="843031" cy="553998"/>
            </a:xfrm>
            <a:prstGeom prst="rect">
              <a:avLst/>
            </a:prstGeom>
            <a:noFill/>
            <a:ln w="38100">
              <a:solidFill>
                <a:srgbClr val="FF0000"/>
              </a:solidFill>
              <a:prstDash val="dash"/>
            </a:ln>
          </p:spPr>
          <p:txBody>
            <a:bodyPr wrap="square" lIns="0" tIns="0" rIns="0" bIns="0" rtlCol="0">
              <a:spAutoFit/>
            </a:bodyPr>
            <a:lstStyle/>
            <a:p>
              <a:pPr algn="ctr"/>
              <a:r>
                <a:rPr kumimoji="1" lang="zh-CN" altLang="en-US" b="1" dirty="0">
                  <a:latin typeface="Microsoft YaHei" panose="020B0503020204020204" pitchFamily="34" charset="-122"/>
                  <a:ea typeface="Microsoft YaHei" panose="020B0503020204020204" pitchFamily="34" charset="-122"/>
                </a:rPr>
                <a:t> </a:t>
              </a:r>
              <a:endParaRPr kumimoji="1" lang="en-US" altLang="zh-CN" b="1" dirty="0">
                <a:latin typeface="Microsoft YaHei" panose="020B0503020204020204" pitchFamily="34" charset="-122"/>
                <a:ea typeface="Microsoft YaHei" panose="020B0503020204020204" pitchFamily="34" charset="-122"/>
              </a:endParaRPr>
            </a:p>
            <a:p>
              <a:pPr algn="ctr"/>
              <a:r>
                <a:rPr kumimoji="1" lang="zh-CN" altLang="en-US" b="1" dirty="0">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20F75CC4-7CD9-5AC8-186D-E82FB85C552D}"/>
                </a:ext>
              </a:extLst>
            </p:cNvPr>
            <p:cNvSpPr txBox="1"/>
            <p:nvPr/>
          </p:nvSpPr>
          <p:spPr>
            <a:xfrm>
              <a:off x="1316640" y="1602386"/>
              <a:ext cx="1006686" cy="553998"/>
            </a:xfrm>
            <a:prstGeom prst="rect">
              <a:avLst/>
            </a:prstGeom>
            <a:solidFill>
              <a:srgbClr val="FF0000"/>
            </a:solidFill>
            <a:ln w="38100">
              <a:solidFill>
                <a:srgbClr val="FF0000"/>
              </a:solidFill>
            </a:ln>
          </p:spPr>
          <p:txBody>
            <a:bodyPr wrap="none" lIns="0" tIns="0" rIns="0" bIns="0" rtlCol="0">
              <a:spAutoFit/>
            </a:bodyPr>
            <a:lstStyle/>
            <a:p>
              <a:pPr algn="ctr"/>
              <a:r>
                <a:rPr kumimoji="1" lang="en-US" altLang="zh-CN" b="1" dirty="0" err="1">
                  <a:solidFill>
                    <a:schemeClr val="bg1"/>
                  </a:solidFill>
                  <a:latin typeface="Microsoft YaHei" panose="020B0503020204020204" pitchFamily="34" charset="-122"/>
                  <a:ea typeface="Microsoft YaHei" panose="020B0503020204020204" pitchFamily="34" charset="-122"/>
                </a:rPr>
                <a:t>ChatGPT</a:t>
              </a:r>
              <a:endParaRPr kumimoji="1" lang="en-US" altLang="zh-CN" b="1"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dirty="0">
                  <a:solidFill>
                    <a:schemeClr val="bg1"/>
                  </a:solidFill>
                  <a:latin typeface="Microsoft YaHei" panose="020B0503020204020204" pitchFamily="34" charset="-122"/>
                  <a:ea typeface="Microsoft YaHei" panose="020B0503020204020204" pitchFamily="34" charset="-122"/>
                </a:rPr>
                <a:t>2022.11</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grpSp>
      <p:grpSp>
        <p:nvGrpSpPr>
          <p:cNvPr id="18" name="组合 17">
            <a:extLst>
              <a:ext uri="{FF2B5EF4-FFF2-40B4-BE49-F238E27FC236}">
                <a16:creationId xmlns:a16="http://schemas.microsoft.com/office/drawing/2014/main" id="{49CC6229-3111-6B08-AD73-70C00798DB28}"/>
              </a:ext>
            </a:extLst>
          </p:cNvPr>
          <p:cNvGrpSpPr/>
          <p:nvPr/>
        </p:nvGrpSpPr>
        <p:grpSpPr>
          <a:xfrm>
            <a:off x="3472436" y="4102350"/>
            <a:ext cx="1501675" cy="553998"/>
            <a:chOff x="1300012" y="1602386"/>
            <a:chExt cx="1501675" cy="553998"/>
          </a:xfrm>
        </p:grpSpPr>
        <p:sp>
          <p:nvSpPr>
            <p:cNvPr id="19" name="文本框 18">
              <a:extLst>
                <a:ext uri="{FF2B5EF4-FFF2-40B4-BE49-F238E27FC236}">
                  <a16:creationId xmlns:a16="http://schemas.microsoft.com/office/drawing/2014/main" id="{72FF9550-7A83-9E1B-E98F-F5124D3179C4}"/>
                </a:ext>
              </a:extLst>
            </p:cNvPr>
            <p:cNvSpPr txBox="1"/>
            <p:nvPr/>
          </p:nvSpPr>
          <p:spPr>
            <a:xfrm>
              <a:off x="1300012" y="1602386"/>
              <a:ext cx="1006686" cy="553998"/>
            </a:xfrm>
            <a:prstGeom prst="rect">
              <a:avLst/>
            </a:prstGeom>
            <a:solidFill>
              <a:srgbClr val="FF0000"/>
            </a:solidFill>
            <a:ln w="38100">
              <a:solidFill>
                <a:srgbClr val="FF0000"/>
              </a:solidFill>
            </a:ln>
          </p:spPr>
          <p:txBody>
            <a:bodyPr wrap="none" lIns="0" tIns="0" rIns="0" bIns="0" rtlCol="0">
              <a:spAutoFit/>
            </a:bodyPr>
            <a:lstStyle/>
            <a:p>
              <a:pPr algn="ctr"/>
              <a:r>
                <a:rPr kumimoji="1" lang="en-US" altLang="zh-CN" b="1" dirty="0">
                  <a:solidFill>
                    <a:schemeClr val="bg1"/>
                  </a:solidFill>
                  <a:latin typeface="Microsoft YaHei" panose="020B0503020204020204" pitchFamily="34" charset="-122"/>
                  <a:ea typeface="Microsoft YaHei" panose="020B0503020204020204" pitchFamily="34" charset="-122"/>
                </a:rPr>
                <a:t>AlphaGo</a:t>
              </a:r>
            </a:p>
            <a:p>
              <a:pPr algn="ctr"/>
              <a:r>
                <a:rPr kumimoji="1" lang="en-US" altLang="zh-CN" dirty="0">
                  <a:solidFill>
                    <a:schemeClr val="bg1"/>
                  </a:solidFill>
                  <a:latin typeface="Microsoft YaHei" panose="020B0503020204020204" pitchFamily="34" charset="-122"/>
                  <a:ea typeface="Microsoft YaHei" panose="020B0503020204020204" pitchFamily="34" charset="-122"/>
                </a:rPr>
                <a:t>2017</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C4BC0C0B-816C-8C4B-86C4-B60F38383ED0}"/>
                </a:ext>
              </a:extLst>
            </p:cNvPr>
            <p:cNvSpPr txBox="1"/>
            <p:nvPr/>
          </p:nvSpPr>
          <p:spPr>
            <a:xfrm>
              <a:off x="2306698" y="1602386"/>
              <a:ext cx="494989" cy="553998"/>
            </a:xfrm>
            <a:prstGeom prst="rect">
              <a:avLst/>
            </a:prstGeom>
            <a:noFill/>
            <a:ln w="38100">
              <a:solidFill>
                <a:srgbClr val="FF0000"/>
              </a:solidFill>
            </a:ln>
          </p:spPr>
          <p:txBody>
            <a:bodyPr wrap="square" lIns="0" tIns="0" rIns="0" bIns="0" rtlCol="0">
              <a:spAutoFit/>
            </a:bodyPr>
            <a:lstStyle/>
            <a:p>
              <a:pPr algn="ctr"/>
              <a:r>
                <a:rPr kumimoji="1" lang="zh-CN" altLang="en-US" b="1" dirty="0">
                  <a:latin typeface="Microsoft YaHei" panose="020B0503020204020204" pitchFamily="34" charset="-122"/>
                  <a:ea typeface="Microsoft YaHei" panose="020B0503020204020204" pitchFamily="34" charset="-122"/>
                </a:rPr>
                <a:t> </a:t>
              </a:r>
              <a:endParaRPr kumimoji="1" lang="en-US" altLang="zh-CN" b="1" dirty="0">
                <a:latin typeface="Microsoft YaHei" panose="020B0503020204020204" pitchFamily="34" charset="-122"/>
                <a:ea typeface="Microsoft YaHei" panose="020B0503020204020204" pitchFamily="34" charset="-122"/>
              </a:endParaRPr>
            </a:p>
            <a:p>
              <a:pPr algn="ctr"/>
              <a:r>
                <a:rPr kumimoji="1" lang="zh-CN" altLang="en-US" b="1" dirty="0">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grpSp>
      <p:grpSp>
        <p:nvGrpSpPr>
          <p:cNvPr id="21" name="组合 20">
            <a:extLst>
              <a:ext uri="{FF2B5EF4-FFF2-40B4-BE49-F238E27FC236}">
                <a16:creationId xmlns:a16="http://schemas.microsoft.com/office/drawing/2014/main" id="{C6531034-F516-71D5-CE26-82459614CA86}"/>
              </a:ext>
            </a:extLst>
          </p:cNvPr>
          <p:cNvGrpSpPr/>
          <p:nvPr/>
        </p:nvGrpSpPr>
        <p:grpSpPr>
          <a:xfrm>
            <a:off x="6432306" y="4775228"/>
            <a:ext cx="1998938" cy="553998"/>
            <a:chOff x="255502" y="1602386"/>
            <a:chExt cx="1998938" cy="553998"/>
          </a:xfrm>
        </p:grpSpPr>
        <p:sp>
          <p:nvSpPr>
            <p:cNvPr id="22" name="文本框 21">
              <a:extLst>
                <a:ext uri="{FF2B5EF4-FFF2-40B4-BE49-F238E27FC236}">
                  <a16:creationId xmlns:a16="http://schemas.microsoft.com/office/drawing/2014/main" id="{4E9FE7CB-BD24-75AB-B3DE-D3AF094CF093}"/>
                </a:ext>
              </a:extLst>
            </p:cNvPr>
            <p:cNvSpPr txBox="1"/>
            <p:nvPr/>
          </p:nvSpPr>
          <p:spPr>
            <a:xfrm>
              <a:off x="1069821" y="1602386"/>
              <a:ext cx="1184619" cy="553998"/>
            </a:xfrm>
            <a:prstGeom prst="rect">
              <a:avLst/>
            </a:prstGeom>
            <a:solidFill>
              <a:srgbClr val="FF0000"/>
            </a:solidFill>
            <a:ln w="38100">
              <a:solidFill>
                <a:srgbClr val="FF0000"/>
              </a:solidFill>
            </a:ln>
          </p:spPr>
          <p:txBody>
            <a:bodyPr wrap="none" lIns="0" tIns="0" rIns="0" bIns="0" rtlCol="0">
              <a:spAutoFit/>
            </a:bodyPr>
            <a:lstStyle/>
            <a:p>
              <a:pPr algn="ctr"/>
              <a:r>
                <a:rPr kumimoji="1" lang="en-US" altLang="zh-CN" b="1" dirty="0">
                  <a:solidFill>
                    <a:schemeClr val="bg1"/>
                  </a:solidFill>
                  <a:latin typeface="Microsoft YaHei" panose="020B0503020204020204" pitchFamily="34" charset="-122"/>
                  <a:ea typeface="Microsoft YaHei" panose="020B0503020204020204" pitchFamily="34" charset="-122"/>
                </a:rPr>
                <a:t>Deep Blue</a:t>
              </a:r>
            </a:p>
            <a:p>
              <a:pPr algn="ctr"/>
              <a:r>
                <a:rPr kumimoji="1" lang="en-US" altLang="zh-CN" dirty="0">
                  <a:solidFill>
                    <a:schemeClr val="bg1"/>
                  </a:solidFill>
                  <a:latin typeface="Microsoft YaHei" panose="020B0503020204020204" pitchFamily="34" charset="-122"/>
                  <a:ea typeface="Microsoft YaHei" panose="020B0503020204020204" pitchFamily="34" charset="-122"/>
                </a:rPr>
                <a:t>1997</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3077FC16-A7D9-503A-ECA2-F9A5F4B21F14}"/>
                </a:ext>
              </a:extLst>
            </p:cNvPr>
            <p:cNvSpPr txBox="1"/>
            <p:nvPr/>
          </p:nvSpPr>
          <p:spPr>
            <a:xfrm>
              <a:off x="255502" y="1602386"/>
              <a:ext cx="814319" cy="553998"/>
            </a:xfrm>
            <a:prstGeom prst="rect">
              <a:avLst/>
            </a:prstGeom>
            <a:noFill/>
            <a:ln w="38100">
              <a:solidFill>
                <a:srgbClr val="FF0000"/>
              </a:solidFill>
            </a:ln>
          </p:spPr>
          <p:txBody>
            <a:bodyPr wrap="square" lIns="0" tIns="0" rIns="0" bIns="0" rtlCol="0">
              <a:spAutoFit/>
            </a:bodyPr>
            <a:lstStyle/>
            <a:p>
              <a:pPr algn="ctr"/>
              <a:r>
                <a:rPr kumimoji="1" lang="zh-CN" altLang="en-US" b="1" dirty="0">
                  <a:latin typeface="Microsoft YaHei" panose="020B0503020204020204" pitchFamily="34" charset="-122"/>
                  <a:ea typeface="Microsoft YaHei" panose="020B0503020204020204" pitchFamily="34" charset="-122"/>
                </a:rPr>
                <a:t> </a:t>
              </a:r>
              <a:endParaRPr kumimoji="1" lang="en-US" altLang="zh-CN" b="1" dirty="0">
                <a:latin typeface="Microsoft YaHei" panose="020B0503020204020204" pitchFamily="34" charset="-122"/>
                <a:ea typeface="Microsoft YaHei" panose="020B0503020204020204" pitchFamily="34" charset="-122"/>
              </a:endParaRPr>
            </a:p>
            <a:p>
              <a:pPr algn="ctr"/>
              <a:r>
                <a:rPr kumimoji="1" lang="zh-CN" altLang="en-US" b="1" dirty="0">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grpSp>
      <p:sp>
        <p:nvSpPr>
          <p:cNvPr id="24" name="文本框 23">
            <a:extLst>
              <a:ext uri="{FF2B5EF4-FFF2-40B4-BE49-F238E27FC236}">
                <a16:creationId xmlns:a16="http://schemas.microsoft.com/office/drawing/2014/main" id="{B09CDCF1-B70F-20E2-7DDD-517BE184F560}"/>
              </a:ext>
            </a:extLst>
          </p:cNvPr>
          <p:cNvSpPr txBox="1"/>
          <p:nvPr/>
        </p:nvSpPr>
        <p:spPr>
          <a:xfrm>
            <a:off x="9755136" y="984074"/>
            <a:ext cx="2324059" cy="2308324"/>
          </a:xfrm>
          <a:prstGeom prst="rect">
            <a:avLst/>
          </a:prstGeom>
          <a:solidFill>
            <a:srgbClr val="FF8400"/>
          </a:solidFill>
        </p:spPr>
        <p:txBody>
          <a:bodyPr wrap="square" rtlCol="0" anchor="b">
            <a:spAutoFit/>
          </a:bodyPr>
          <a:lstStyle/>
          <a:p>
            <a:pPr algn="just"/>
            <a:r>
              <a:rPr lang="zh-CN" altLang="en-US" b="0" i="0" dirty="0">
                <a:solidFill>
                  <a:schemeClr val="bg1"/>
                </a:solidFill>
                <a:effectLst/>
                <a:latin typeface="Microsoft YaHei" panose="020B0503020204020204" pitchFamily="34" charset="-122"/>
                <a:ea typeface="Microsoft YaHei" panose="020B0503020204020204" pitchFamily="34" charset="-122"/>
              </a:rPr>
              <a:t>人们曾以为</a:t>
            </a:r>
            <a:r>
              <a:rPr lang="en-US" altLang="zh-CN" b="0" i="0" dirty="0">
                <a:solidFill>
                  <a:schemeClr val="bg1"/>
                </a:solidFill>
                <a:effectLst/>
                <a:latin typeface="Microsoft YaHei" panose="020B0503020204020204" pitchFamily="34" charset="-122"/>
                <a:ea typeface="Microsoft YaHei" panose="020B0503020204020204" pitchFamily="34" charset="-122"/>
              </a:rPr>
              <a:t>AI</a:t>
            </a:r>
            <a:r>
              <a:rPr lang="zh-CN" altLang="en-US" b="0" i="0" dirty="0">
                <a:solidFill>
                  <a:schemeClr val="bg1"/>
                </a:solidFill>
                <a:effectLst/>
                <a:latin typeface="Microsoft YaHei" panose="020B0503020204020204" pitchFamily="34" charset="-122"/>
                <a:ea typeface="Microsoft YaHei" panose="020B0503020204020204" pitchFamily="34" charset="-122"/>
              </a:rPr>
              <a:t>首先超越人类的方面，是那些</a:t>
            </a:r>
            <a:r>
              <a:rPr lang="zh-CN" altLang="en-US" b="1" i="0" dirty="0">
                <a:solidFill>
                  <a:schemeClr val="bg1"/>
                </a:solidFill>
                <a:effectLst/>
                <a:latin typeface="Microsoft YaHei" panose="020B0503020204020204" pitchFamily="34" charset="-122"/>
                <a:ea typeface="Microsoft YaHei" panose="020B0503020204020204" pitchFamily="34" charset="-122"/>
              </a:rPr>
              <a:t>涉及较少复杂性</a:t>
            </a:r>
            <a:r>
              <a:rPr lang="zh-CN" altLang="en-US" b="1" dirty="0">
                <a:solidFill>
                  <a:schemeClr val="bg1"/>
                </a:solidFill>
                <a:latin typeface="Microsoft YaHei" panose="020B0503020204020204" pitchFamily="34" charset="-122"/>
                <a:ea typeface="Microsoft YaHei" panose="020B0503020204020204" pitchFamily="34" charset="-122"/>
              </a:rPr>
              <a:t>和创造性</a:t>
            </a:r>
            <a:r>
              <a:rPr lang="zh-CN" altLang="en-US" b="1" i="0" dirty="0">
                <a:solidFill>
                  <a:schemeClr val="bg1"/>
                </a:solidFill>
                <a:effectLst/>
                <a:latin typeface="Microsoft YaHei" panose="020B0503020204020204" pitchFamily="34" charset="-122"/>
                <a:ea typeface="Microsoft YaHei" panose="020B0503020204020204" pitchFamily="34" charset="-122"/>
              </a:rPr>
              <a:t>的任务</a:t>
            </a:r>
            <a:r>
              <a:rPr lang="zh-CN" altLang="en-US" b="0" i="0" dirty="0">
                <a:solidFill>
                  <a:schemeClr val="bg1"/>
                </a:solidFill>
                <a:effectLst/>
                <a:latin typeface="Microsoft YaHei" panose="020B0503020204020204" pitchFamily="34" charset="-122"/>
                <a:ea typeface="Microsoft YaHei" panose="020B0503020204020204" pitchFamily="34" charset="-122"/>
              </a:rPr>
              <a:t>，但令人意外的是，如今的</a:t>
            </a:r>
            <a:r>
              <a:rPr lang="en-US" altLang="zh-CN" b="0" i="0" dirty="0">
                <a:solidFill>
                  <a:schemeClr val="bg1"/>
                </a:solidFill>
                <a:effectLst/>
                <a:latin typeface="Microsoft YaHei" panose="020B0503020204020204" pitchFamily="34" charset="-122"/>
                <a:ea typeface="Microsoft YaHei" panose="020B0503020204020204" pitchFamily="34" charset="-122"/>
              </a:rPr>
              <a:t>AI</a:t>
            </a:r>
            <a:r>
              <a:rPr lang="zh-CN" altLang="en-US" b="0" i="0" dirty="0">
                <a:solidFill>
                  <a:schemeClr val="bg1"/>
                </a:solidFill>
                <a:effectLst/>
                <a:latin typeface="Microsoft YaHei" panose="020B0503020204020204" pitchFamily="34" charset="-122"/>
                <a:ea typeface="Microsoft YaHei" panose="020B0503020204020204" pitchFamily="34" charset="-122"/>
              </a:rPr>
              <a:t>却</a:t>
            </a:r>
            <a:r>
              <a:rPr lang="zh-CN" altLang="en-US" b="1" i="0" dirty="0">
                <a:solidFill>
                  <a:schemeClr val="bg1"/>
                </a:solidFill>
                <a:effectLst/>
                <a:latin typeface="Microsoft YaHei" panose="020B0503020204020204" pitchFamily="34" charset="-122"/>
                <a:ea typeface="Microsoft YaHei" panose="020B0503020204020204" pitchFamily="34" charset="-122"/>
              </a:rPr>
              <a:t>优先</a:t>
            </a:r>
            <a:r>
              <a:rPr lang="zh-CN" altLang="en-US" b="0" i="0" dirty="0">
                <a:solidFill>
                  <a:schemeClr val="bg1"/>
                </a:solidFill>
                <a:effectLst/>
                <a:latin typeface="Microsoft YaHei" panose="020B0503020204020204" pitchFamily="34" charset="-122"/>
                <a:ea typeface="Microsoft YaHei" panose="020B0503020204020204" pitchFamily="34" charset="-122"/>
              </a:rPr>
              <a:t>取代了</a:t>
            </a:r>
            <a:r>
              <a:rPr lang="zh-CN" altLang="en-US" b="1" i="0" dirty="0">
                <a:solidFill>
                  <a:schemeClr val="bg1"/>
                </a:solidFill>
                <a:effectLst/>
                <a:latin typeface="Microsoft YaHei" panose="020B0503020204020204" pitchFamily="34" charset="-122"/>
                <a:ea typeface="Microsoft YaHei" panose="020B0503020204020204" pitchFamily="34" charset="-122"/>
              </a:rPr>
              <a:t>许多最“需要”创造性的任务</a:t>
            </a:r>
            <a:r>
              <a:rPr lang="zh-CN" altLang="en-US" b="0" i="0" dirty="0">
                <a:solidFill>
                  <a:schemeClr val="bg1"/>
                </a:solidFill>
                <a:effectLst/>
                <a:latin typeface="Microsoft YaHei" panose="020B0503020204020204" pitchFamily="34" charset="-122"/>
                <a:ea typeface="Microsoft YaHei" panose="020B0503020204020204" pitchFamily="34" charset="-122"/>
              </a:rPr>
              <a:t>（如艺术创作）</a:t>
            </a:r>
          </a:p>
        </p:txBody>
      </p:sp>
      <p:sp>
        <p:nvSpPr>
          <p:cNvPr id="25" name="文本框 24">
            <a:extLst>
              <a:ext uri="{FF2B5EF4-FFF2-40B4-BE49-F238E27FC236}">
                <a16:creationId xmlns:a16="http://schemas.microsoft.com/office/drawing/2014/main" id="{E107964F-2775-F175-DC14-BD46CB3109FF}"/>
              </a:ext>
            </a:extLst>
          </p:cNvPr>
          <p:cNvSpPr txBox="1"/>
          <p:nvPr/>
        </p:nvSpPr>
        <p:spPr>
          <a:xfrm>
            <a:off x="9755136" y="3834948"/>
            <a:ext cx="2324059" cy="2246769"/>
          </a:xfrm>
          <a:prstGeom prst="rect">
            <a:avLst/>
          </a:prstGeom>
          <a:solidFill>
            <a:srgbClr val="009DAB"/>
          </a:solidFill>
        </p:spPr>
        <p:txBody>
          <a:bodyPr wrap="square" rtlCol="0">
            <a:spAutoFit/>
          </a:bodyPr>
          <a:lstStyle/>
          <a:p>
            <a:pPr algn="just"/>
            <a:r>
              <a:rPr kumimoji="1" lang="zh-CN" altLang="en-US" sz="1400" dirty="0">
                <a:solidFill>
                  <a:schemeClr val="bg1"/>
                </a:solidFill>
                <a:latin typeface="Microsoft YaHei" panose="020B0503020204020204" pitchFamily="34" charset="-122"/>
                <a:ea typeface="Microsoft YaHei" panose="020B0503020204020204" pitchFamily="34" charset="-122"/>
              </a:rPr>
              <a:t>高盛估计，</a:t>
            </a:r>
            <a:r>
              <a:rPr kumimoji="1" lang="zh-CN" altLang="en-US" sz="1400" b="1" dirty="0">
                <a:solidFill>
                  <a:schemeClr val="bg1"/>
                </a:solidFill>
                <a:latin typeface="Microsoft YaHei" panose="020B0503020204020204" pitchFamily="34" charset="-122"/>
                <a:ea typeface="Microsoft YaHei" panose="020B0503020204020204" pitchFamily="34" charset="-122"/>
              </a:rPr>
              <a:t>全球</a:t>
            </a:r>
            <a:r>
              <a:rPr kumimoji="1" lang="zh-CN" altLang="en-US" sz="1400" dirty="0">
                <a:solidFill>
                  <a:schemeClr val="bg1"/>
                </a:solidFill>
                <a:latin typeface="Microsoft YaHei" panose="020B0503020204020204" pitchFamily="34" charset="-122"/>
                <a:ea typeface="Microsoft YaHei" panose="020B0503020204020204" pitchFamily="34" charset="-122"/>
              </a:rPr>
              <a:t>约</a:t>
            </a:r>
            <a:r>
              <a:rPr kumimoji="1" lang="zh-CN" altLang="en-US" sz="1400" b="1" dirty="0">
                <a:solidFill>
                  <a:schemeClr val="bg1"/>
                </a:solidFill>
                <a:latin typeface="Microsoft YaHei" panose="020B0503020204020204" pitchFamily="34" charset="-122"/>
                <a:ea typeface="Microsoft YaHei" panose="020B0503020204020204" pitchFamily="34" charset="-122"/>
              </a:rPr>
              <a:t>五分之一</a:t>
            </a:r>
            <a:r>
              <a:rPr kumimoji="1" lang="zh-CN" altLang="en-US" sz="1400" dirty="0">
                <a:solidFill>
                  <a:schemeClr val="bg1"/>
                </a:solidFill>
                <a:latin typeface="Microsoft YaHei" panose="020B0503020204020204" pitchFamily="34" charset="-122"/>
                <a:ea typeface="Microsoft YaHei" panose="020B0503020204020204" pitchFamily="34" charset="-122"/>
              </a:rPr>
              <a:t>的工作可以</a:t>
            </a:r>
            <a:r>
              <a:rPr kumimoji="1" lang="zh-CN" altLang="en-US" sz="1400" b="1" dirty="0">
                <a:solidFill>
                  <a:schemeClr val="bg1"/>
                </a:solidFill>
                <a:latin typeface="Microsoft YaHei" panose="020B0503020204020204" pitchFamily="34" charset="-122"/>
                <a:ea typeface="Microsoft YaHei" panose="020B0503020204020204" pitchFamily="34" charset="-122"/>
              </a:rPr>
              <a:t>被</a:t>
            </a:r>
            <a:r>
              <a:rPr kumimoji="1" lang="en-US" altLang="zh-CN" sz="1400" b="1" dirty="0">
                <a:solidFill>
                  <a:schemeClr val="bg1"/>
                </a:solidFill>
                <a:latin typeface="Microsoft YaHei" panose="020B0503020204020204" pitchFamily="34" charset="-122"/>
                <a:ea typeface="Microsoft YaHei" panose="020B0503020204020204" pitchFamily="34" charset="-122"/>
              </a:rPr>
              <a:t>AI</a:t>
            </a:r>
            <a:r>
              <a:rPr kumimoji="1" lang="zh-CN" altLang="en-US" sz="1400" b="1" dirty="0">
                <a:solidFill>
                  <a:schemeClr val="bg1"/>
                </a:solidFill>
                <a:latin typeface="Microsoft YaHei" panose="020B0503020204020204" pitchFamily="34" charset="-122"/>
                <a:ea typeface="Microsoft YaHei" panose="020B0503020204020204" pitchFamily="34" charset="-122"/>
              </a:rPr>
              <a:t>取代</a:t>
            </a:r>
            <a:r>
              <a:rPr kumimoji="1" lang="zh-CN" altLang="en-US" sz="1400" dirty="0">
                <a:solidFill>
                  <a:schemeClr val="bg1"/>
                </a:solidFill>
                <a:latin typeface="Microsoft YaHei" panose="020B0503020204020204" pitchFamily="34" charset="-122"/>
                <a:ea typeface="Microsoft YaHei" panose="020B0503020204020204" pitchFamily="34" charset="-122"/>
              </a:rPr>
              <a:t>，相当于约</a:t>
            </a:r>
            <a:r>
              <a:rPr kumimoji="1" lang="en-US" altLang="zh-CN" sz="1400" b="1" dirty="0">
                <a:solidFill>
                  <a:schemeClr val="bg1"/>
                </a:solidFill>
                <a:latin typeface="Microsoft YaHei" panose="020B0503020204020204" pitchFamily="34" charset="-122"/>
                <a:ea typeface="Microsoft YaHei" panose="020B0503020204020204" pitchFamily="34" charset="-122"/>
              </a:rPr>
              <a:t>3</a:t>
            </a:r>
            <a:r>
              <a:rPr kumimoji="1" lang="zh-CN" altLang="en-US" sz="1400" b="1" dirty="0">
                <a:solidFill>
                  <a:schemeClr val="bg1"/>
                </a:solidFill>
                <a:latin typeface="Microsoft YaHei" panose="020B0503020204020204" pitchFamily="34" charset="-122"/>
                <a:ea typeface="Microsoft YaHei" panose="020B0503020204020204" pitchFamily="34" charset="-122"/>
              </a:rPr>
              <a:t>亿个全职工作</a:t>
            </a:r>
            <a:r>
              <a:rPr kumimoji="1" lang="zh-CN" altLang="en-US" sz="1400" dirty="0">
                <a:solidFill>
                  <a:schemeClr val="bg1"/>
                </a:solidFill>
                <a:latin typeface="Microsoft YaHei" panose="020B0503020204020204" pitchFamily="34" charset="-122"/>
                <a:ea typeface="Microsoft YaHei" panose="020B0503020204020204" pitchFamily="34" charset="-122"/>
              </a:rPr>
              <a:t>：</a:t>
            </a:r>
            <a:endParaRPr kumimoji="1" lang="en-US" altLang="zh-CN" sz="1400" dirty="0">
              <a:solidFill>
                <a:schemeClr val="bg1"/>
              </a:solidFill>
              <a:latin typeface="Microsoft YaHei" panose="020B0503020204020204" pitchFamily="34" charset="-122"/>
              <a:ea typeface="Microsoft YaHei" panose="020B0503020204020204" pitchFamily="34" charset="-122"/>
            </a:endParaRPr>
          </a:p>
          <a:p>
            <a:pPr algn="just"/>
            <a:endParaRPr kumimoji="1" lang="en-US" altLang="zh-CN" sz="1400" dirty="0">
              <a:solidFill>
                <a:schemeClr val="bg1"/>
              </a:solidFill>
              <a:latin typeface="Microsoft YaHei" panose="020B0503020204020204" pitchFamily="34" charset="-122"/>
              <a:ea typeface="Microsoft YaHei" panose="020B0503020204020204" pitchFamily="34" charset="-122"/>
            </a:endParaRPr>
          </a:p>
          <a:p>
            <a:pPr algn="just"/>
            <a:r>
              <a:rPr kumimoji="1" lang="zh-CN" altLang="en-US" sz="1400" dirty="0">
                <a:solidFill>
                  <a:schemeClr val="bg1"/>
                </a:solidFill>
                <a:latin typeface="Microsoft YaHei" panose="020B0503020204020204" pitchFamily="34" charset="-122"/>
                <a:ea typeface="Microsoft YaHei" panose="020B0503020204020204" pitchFamily="34" charset="-122"/>
              </a:rPr>
              <a:t>影响大（白领）：</a:t>
            </a:r>
            <a:endParaRPr kumimoji="1" lang="en-US" altLang="zh-CN" sz="1400" dirty="0">
              <a:solidFill>
                <a:schemeClr val="bg1"/>
              </a:solidFill>
              <a:latin typeface="Microsoft YaHei" panose="020B0503020204020204" pitchFamily="34" charset="-122"/>
              <a:ea typeface="Microsoft YaHei" panose="020B0503020204020204" pitchFamily="34" charset="-122"/>
            </a:endParaRPr>
          </a:p>
          <a:p>
            <a:pPr algn="just"/>
            <a:r>
              <a:rPr kumimoji="1" lang="zh-CN" altLang="en-US" sz="1400" dirty="0">
                <a:solidFill>
                  <a:schemeClr val="bg1"/>
                </a:solidFill>
                <a:latin typeface="Microsoft YaHei" panose="020B0503020204020204" pitchFamily="34" charset="-122"/>
                <a:ea typeface="Microsoft YaHei" panose="020B0503020204020204" pitchFamily="34" charset="-122"/>
              </a:rPr>
              <a:t>办公室和行政岗、律师、建筑师和工程师、作家</a:t>
            </a:r>
            <a:r>
              <a:rPr kumimoji="1" lang="en-US" altLang="zh-CN" sz="1400" dirty="0">
                <a:solidFill>
                  <a:schemeClr val="bg1"/>
                </a:solidFill>
                <a:latin typeface="Microsoft YaHei" panose="020B0503020204020204" pitchFamily="34" charset="-122"/>
                <a:ea typeface="Microsoft YaHei" panose="020B0503020204020204" pitchFamily="34" charset="-122"/>
              </a:rPr>
              <a:t>……</a:t>
            </a:r>
          </a:p>
          <a:p>
            <a:pPr algn="just"/>
            <a:r>
              <a:rPr kumimoji="1" lang="zh-CN" altLang="en-US" sz="1400" dirty="0">
                <a:solidFill>
                  <a:schemeClr val="bg1"/>
                </a:solidFill>
                <a:latin typeface="Microsoft YaHei" panose="020B0503020204020204" pitchFamily="34" charset="-122"/>
                <a:ea typeface="Microsoft YaHei" panose="020B0503020204020204" pitchFamily="34" charset="-122"/>
              </a:rPr>
              <a:t>影响小（蓝领）：</a:t>
            </a:r>
            <a:endParaRPr kumimoji="1" lang="en-US" altLang="zh-CN" sz="1400" dirty="0">
              <a:solidFill>
                <a:schemeClr val="bg1"/>
              </a:solidFill>
              <a:latin typeface="Microsoft YaHei" panose="020B0503020204020204" pitchFamily="34" charset="-122"/>
              <a:ea typeface="Microsoft YaHei" panose="020B0503020204020204" pitchFamily="34" charset="-122"/>
            </a:endParaRPr>
          </a:p>
          <a:p>
            <a:pPr algn="just"/>
            <a:r>
              <a:rPr kumimoji="1" lang="zh-CN" altLang="en-US" sz="1400" dirty="0">
                <a:solidFill>
                  <a:schemeClr val="bg1"/>
                </a:solidFill>
                <a:latin typeface="Microsoft YaHei" panose="020B0503020204020204" pitchFamily="34" charset="-122"/>
                <a:ea typeface="Microsoft YaHei" panose="020B0503020204020204" pitchFamily="34" charset="-122"/>
              </a:rPr>
              <a:t>清洁工、维护工、建筑工、洗碗工</a:t>
            </a:r>
            <a:r>
              <a:rPr kumimoji="1" lang="en-US" altLang="zh-CN" sz="1400" dirty="0">
                <a:solidFill>
                  <a:schemeClr val="bg1"/>
                </a:solidFill>
                <a:latin typeface="Microsoft YaHei" panose="020B0503020204020204" pitchFamily="34" charset="-122"/>
                <a:ea typeface="Microsoft YaHei" panose="020B0503020204020204" pitchFamily="34" charset="-122"/>
              </a:rPr>
              <a:t>……</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grpSp>
        <p:nvGrpSpPr>
          <p:cNvPr id="26" name="组合 25">
            <a:extLst>
              <a:ext uri="{FF2B5EF4-FFF2-40B4-BE49-F238E27FC236}">
                <a16:creationId xmlns:a16="http://schemas.microsoft.com/office/drawing/2014/main" id="{1FEDF7A5-4ECA-7BEB-CCC0-C622F789487D}"/>
              </a:ext>
            </a:extLst>
          </p:cNvPr>
          <p:cNvGrpSpPr/>
          <p:nvPr/>
        </p:nvGrpSpPr>
        <p:grpSpPr>
          <a:xfrm>
            <a:off x="7754515" y="1150574"/>
            <a:ext cx="1606671" cy="816503"/>
            <a:chOff x="7754515" y="1150574"/>
            <a:chExt cx="1606671" cy="816503"/>
          </a:xfrm>
        </p:grpSpPr>
        <p:grpSp>
          <p:nvGrpSpPr>
            <p:cNvPr id="27" name="组合 26">
              <a:extLst>
                <a:ext uri="{FF2B5EF4-FFF2-40B4-BE49-F238E27FC236}">
                  <a16:creationId xmlns:a16="http://schemas.microsoft.com/office/drawing/2014/main" id="{6181A15E-0162-17EB-8797-049820B6AA60}"/>
                </a:ext>
              </a:extLst>
            </p:cNvPr>
            <p:cNvGrpSpPr/>
            <p:nvPr/>
          </p:nvGrpSpPr>
          <p:grpSpPr>
            <a:xfrm>
              <a:off x="7754515" y="1150574"/>
              <a:ext cx="1493366" cy="707886"/>
              <a:chOff x="8575561" y="1201050"/>
              <a:chExt cx="1493366" cy="707886"/>
            </a:xfrm>
          </p:grpSpPr>
          <p:sp>
            <p:nvSpPr>
              <p:cNvPr id="29" name="文本框 28">
                <a:extLst>
                  <a:ext uri="{FF2B5EF4-FFF2-40B4-BE49-F238E27FC236}">
                    <a16:creationId xmlns:a16="http://schemas.microsoft.com/office/drawing/2014/main" id="{F51CA80A-088F-23A8-1C69-01A462B5F816}"/>
                  </a:ext>
                </a:extLst>
              </p:cNvPr>
              <p:cNvSpPr txBox="1"/>
              <p:nvPr/>
            </p:nvSpPr>
            <p:spPr>
              <a:xfrm>
                <a:off x="8575561" y="1277995"/>
                <a:ext cx="957164" cy="553998"/>
              </a:xfrm>
              <a:prstGeom prst="rect">
                <a:avLst/>
              </a:prstGeom>
              <a:noFill/>
              <a:ln w="76200">
                <a:solidFill>
                  <a:srgbClr val="FF0000"/>
                </a:solidFill>
              </a:ln>
            </p:spPr>
            <p:txBody>
              <a:bodyPr wrap="square" lIns="0" tIns="0" rIns="0" bIns="0" rtlCol="0">
                <a:spAutoFit/>
              </a:bodyPr>
              <a:lstStyle/>
              <a:p>
                <a:pPr algn="ctr"/>
                <a:r>
                  <a:rPr kumimoji="1" lang="zh-CN" altLang="en-US" b="1" dirty="0">
                    <a:latin typeface="Microsoft YaHei" panose="020B0503020204020204" pitchFamily="34" charset="-122"/>
                    <a:ea typeface="Microsoft YaHei" panose="020B0503020204020204" pitchFamily="34" charset="-122"/>
                  </a:rPr>
                  <a:t> </a:t>
                </a:r>
                <a:endParaRPr kumimoji="1" lang="en-US" altLang="zh-CN" b="1" dirty="0">
                  <a:latin typeface="Microsoft YaHei" panose="020B0503020204020204" pitchFamily="34" charset="-122"/>
                  <a:ea typeface="Microsoft YaHei" panose="020B0503020204020204" pitchFamily="34" charset="-122"/>
                </a:endParaRPr>
              </a:p>
              <a:p>
                <a:pPr algn="ctr"/>
                <a:r>
                  <a:rPr kumimoji="1" lang="zh-CN" altLang="en-US" b="1" dirty="0">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FFA3D53D-25E7-DB18-1550-B31F6025E649}"/>
                  </a:ext>
                </a:extLst>
              </p:cNvPr>
              <p:cNvSpPr txBox="1"/>
              <p:nvPr/>
            </p:nvSpPr>
            <p:spPr>
              <a:xfrm>
                <a:off x="9371300" y="1201050"/>
                <a:ext cx="697627" cy="707886"/>
              </a:xfrm>
              <a:prstGeom prst="rect">
                <a:avLst/>
              </a:prstGeom>
              <a:noFill/>
            </p:spPr>
            <p:txBody>
              <a:bodyPr wrap="none" rtlCol="0">
                <a:spAutoFit/>
              </a:bodyPr>
              <a:lstStyle/>
              <a:p>
                <a:r>
                  <a:rPr kumimoji="1" lang="zh-CN" altLang="en-US" sz="4000" b="1" dirty="0">
                    <a:solidFill>
                      <a:srgbClr val="FF0000"/>
                    </a:solidFill>
                    <a:latin typeface="Microsoft YaHei" panose="020B0503020204020204" pitchFamily="34" charset="-122"/>
                    <a:ea typeface="Microsoft YaHei" panose="020B0503020204020204" pitchFamily="34" charset="-122"/>
                  </a:rPr>
                  <a:t>？</a:t>
                </a:r>
              </a:p>
            </p:txBody>
          </p:sp>
        </p:grpSp>
        <p:sp>
          <p:nvSpPr>
            <p:cNvPr id="28" name="文本框 27">
              <a:extLst>
                <a:ext uri="{FF2B5EF4-FFF2-40B4-BE49-F238E27FC236}">
                  <a16:creationId xmlns:a16="http://schemas.microsoft.com/office/drawing/2014/main" id="{CFF44C6B-C44F-B234-DA81-91B20003FE99}"/>
                </a:ext>
              </a:extLst>
            </p:cNvPr>
            <p:cNvSpPr txBox="1"/>
            <p:nvPr/>
          </p:nvSpPr>
          <p:spPr>
            <a:xfrm>
              <a:off x="8930299" y="1160099"/>
              <a:ext cx="430887" cy="806978"/>
            </a:xfrm>
            <a:prstGeom prst="rect">
              <a:avLst/>
            </a:prstGeom>
            <a:noFill/>
          </p:spPr>
          <p:txBody>
            <a:bodyPr vert="eaVert" wrap="square" anchor="ctr">
              <a:spAutoFit/>
            </a:bodyPr>
            <a:lstStyle/>
            <a:p>
              <a:r>
                <a:rPr kumimoji="1" lang="zh-CN" altLang="en-US" sz="1600" b="1" dirty="0">
                  <a:solidFill>
                    <a:srgbClr val="FF0000"/>
                  </a:solidFill>
                  <a:latin typeface="Microsoft YaHei" panose="020B0503020204020204" pitchFamily="34" charset="-122"/>
                  <a:ea typeface="Microsoft YaHei" panose="020B0503020204020204" pitchFamily="34" charset="-122"/>
                </a:rPr>
                <a:t>本研究</a:t>
              </a:r>
              <a:endParaRPr lang="zh-CN" altLang="en-US" sz="16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17219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852DCD95-6070-C5C4-1B54-D7BD76A06B9D}"/>
              </a:ext>
            </a:extLst>
          </p:cNvPr>
          <p:cNvSpPr>
            <a:spLocks noGrp="1"/>
          </p:cNvSpPr>
          <p:nvPr>
            <p:ph sz="quarter" idx="13"/>
          </p:nvPr>
        </p:nvSpPr>
        <p:spPr/>
        <p:txBody>
          <a:bodyPr>
            <a:normAutofit fontScale="62500" lnSpcReduction="20000"/>
          </a:bodyPr>
          <a:lstStyle/>
          <a:p>
            <a:pPr marL="457200" indent="-457200">
              <a:lnSpc>
                <a:spcPct val="170000"/>
              </a:lnSpc>
              <a:buFont typeface="+mj-lt"/>
              <a:buAutoNum type="arabicPeriod"/>
            </a:pPr>
            <a:r>
              <a:rPr lang="zh-CN" altLang="en-US" b="1" dirty="0"/>
              <a:t>我们无法保证</a:t>
            </a:r>
            <a:r>
              <a:rPr lang="en-US" altLang="zh-CN" b="1" dirty="0"/>
              <a:t>AI</a:t>
            </a:r>
            <a:r>
              <a:rPr lang="zh-CN" altLang="en-US" b="1" dirty="0"/>
              <a:t>没有从浩如烟海的在线信息中学到关于电泳研究设计的知识</a:t>
            </a:r>
            <a:endParaRPr lang="en-US" altLang="zh-CN" b="1" dirty="0"/>
          </a:p>
          <a:p>
            <a:pPr lvl="1">
              <a:lnSpc>
                <a:spcPct val="170000"/>
              </a:lnSpc>
            </a:pPr>
            <a:r>
              <a:rPr lang="zh-CN" altLang="en-US" dirty="0"/>
              <a:t>正如科学研究需要阅读大量文献，站在巨人的肩膀上才能取得进步一样，</a:t>
            </a:r>
            <a:r>
              <a:rPr lang="zh-CN" altLang="en-US" b="1" dirty="0"/>
              <a:t>一个优秀的科学家总能从大量知识中提炼出精髓并将其整合使用，而</a:t>
            </a:r>
            <a:r>
              <a:rPr lang="en-US" altLang="zh-CN" b="1" dirty="0"/>
              <a:t>GPT-4</a:t>
            </a:r>
            <a:r>
              <a:rPr lang="zh-CN" altLang="en-US" b="1" dirty="0"/>
              <a:t>正好做到了这一点</a:t>
            </a:r>
            <a:endParaRPr lang="en-US" altLang="zh-CN" dirty="0"/>
          </a:p>
          <a:p>
            <a:pPr lvl="1">
              <a:lnSpc>
                <a:spcPct val="170000"/>
              </a:lnSpc>
            </a:pPr>
            <a:r>
              <a:rPr lang="zh-CN" altLang="en-US" dirty="0"/>
              <a:t>在我们的实验中，我们给</a:t>
            </a:r>
            <a:r>
              <a:rPr lang="en-US" altLang="zh-CN" dirty="0"/>
              <a:t>GPT-4</a:t>
            </a:r>
            <a:r>
              <a:rPr lang="zh-CN" altLang="en-US" dirty="0"/>
              <a:t>提供的都是</a:t>
            </a:r>
            <a:r>
              <a:rPr lang="zh-CN" altLang="en-US" b="1" dirty="0"/>
              <a:t>真实的实验条件和真实的数据</a:t>
            </a:r>
            <a:r>
              <a:rPr lang="zh-CN" altLang="en-US" dirty="0"/>
              <a:t>；而</a:t>
            </a:r>
            <a:r>
              <a:rPr lang="en-US" altLang="zh-CN" dirty="0"/>
              <a:t>GPT-4</a:t>
            </a:r>
            <a:r>
              <a:rPr lang="zh-CN" altLang="en-US" dirty="0"/>
              <a:t>实际上能够根据我们所提供的</a:t>
            </a:r>
            <a:r>
              <a:rPr lang="zh-CN" altLang="en-US" b="1" dirty="0"/>
              <a:t>真实的信息进行反馈，并获得真实的科研结论</a:t>
            </a:r>
            <a:endParaRPr lang="en-US" altLang="zh-CN" dirty="0"/>
          </a:p>
          <a:p>
            <a:pPr lvl="1">
              <a:lnSpc>
                <a:spcPct val="170000"/>
              </a:lnSpc>
            </a:pPr>
            <a:r>
              <a:rPr lang="zh-CN" altLang="en-US" dirty="0"/>
              <a:t>一个科学家能够发现关于</a:t>
            </a:r>
            <a:r>
              <a:rPr lang="zh-CN" altLang="en-US" b="1" dirty="0"/>
              <a:t>真实世界的新知识的关键</a:t>
            </a:r>
            <a:r>
              <a:rPr lang="zh-CN" altLang="en-US" dirty="0"/>
              <a:t>，即在于他必须要能</a:t>
            </a:r>
            <a:r>
              <a:rPr lang="zh-CN" altLang="en-US" b="1" dirty="0"/>
              <a:t>和真实世界做出直接的交互并整合来自于真实世界的信息</a:t>
            </a:r>
            <a:r>
              <a:rPr lang="zh-CN" altLang="en-US" dirty="0"/>
              <a:t>。因此，即便一个</a:t>
            </a:r>
            <a:r>
              <a:rPr lang="en-US" altLang="zh-CN" dirty="0"/>
              <a:t>AI</a:t>
            </a:r>
            <a:r>
              <a:rPr lang="zh-CN" altLang="en-US" dirty="0"/>
              <a:t>其所具备的创新能力仅仅局限于组合式创新（而非绝对的原始创新），但只要其</a:t>
            </a:r>
            <a:r>
              <a:rPr lang="zh-CN" altLang="en-US" b="1" dirty="0"/>
              <a:t>具备将过往知识和来自于真实世界的新的真实信息进行正确整合的能力</a:t>
            </a:r>
            <a:r>
              <a:rPr lang="zh-CN" altLang="en-US" dirty="0"/>
              <a:t>，其就</a:t>
            </a:r>
            <a:r>
              <a:rPr lang="zh-CN" altLang="en-US" b="1" dirty="0"/>
              <a:t>有产生新的自然科学研究创新的可能</a:t>
            </a:r>
            <a:endParaRPr lang="en-US" altLang="zh-CN" dirty="0"/>
          </a:p>
          <a:p>
            <a:pPr marL="457200" indent="-457200">
              <a:lnSpc>
                <a:spcPct val="170000"/>
              </a:lnSpc>
              <a:buFont typeface="+mj-lt"/>
              <a:buAutoNum type="arabicPeriod"/>
            </a:pPr>
            <a:r>
              <a:rPr lang="zh-CN" altLang="en-US" b="1" dirty="0"/>
              <a:t>探讨</a:t>
            </a:r>
            <a:r>
              <a:rPr lang="en-US" altLang="zh-CN" b="1" dirty="0"/>
              <a:t>DNA</a:t>
            </a:r>
            <a:r>
              <a:rPr lang="zh-CN" altLang="en-US" b="1" dirty="0"/>
              <a:t>凝胶电泳影响因素的科学研究相对简单，逻辑链条较短</a:t>
            </a:r>
            <a:endParaRPr lang="en-US" altLang="zh-CN" b="1" dirty="0"/>
          </a:p>
          <a:p>
            <a:pPr lvl="1">
              <a:lnSpc>
                <a:spcPct val="170000"/>
              </a:lnSpc>
            </a:pPr>
            <a:r>
              <a:rPr lang="en-US" altLang="zh-CN" dirty="0"/>
              <a:t>LLM</a:t>
            </a:r>
            <a:r>
              <a:rPr lang="zh-CN" altLang="en-US" b="1" dirty="0"/>
              <a:t>仍然在不断提高其记忆、上下文对话和思维链能力</a:t>
            </a:r>
            <a:endParaRPr lang="en-US" altLang="zh-CN" dirty="0"/>
          </a:p>
          <a:p>
            <a:pPr lvl="1">
              <a:lnSpc>
                <a:spcPct val="170000"/>
              </a:lnSpc>
            </a:pPr>
            <a:r>
              <a:rPr lang="zh-CN" altLang="en-US" dirty="0"/>
              <a:t>未来，更强大的</a:t>
            </a:r>
            <a:r>
              <a:rPr lang="en-US" altLang="zh-CN" dirty="0"/>
              <a:t>AI</a:t>
            </a:r>
            <a:r>
              <a:rPr lang="zh-CN" altLang="en-US" dirty="0"/>
              <a:t>可能将在更复杂的闭环科学研究中作为主脑科学家而表现更加出色</a:t>
            </a:r>
          </a:p>
          <a:p>
            <a:pPr marL="457200" indent="-457200">
              <a:lnSpc>
                <a:spcPct val="170000"/>
              </a:lnSpc>
              <a:buFont typeface="+mj-lt"/>
              <a:buAutoNum type="arabicPeriod"/>
            </a:pPr>
            <a:r>
              <a:rPr lang="en-US" altLang="zh-CN" b="1" dirty="0"/>
              <a:t>GPT-4</a:t>
            </a:r>
            <a:r>
              <a:rPr lang="zh-CN" altLang="en-US" b="1" dirty="0"/>
              <a:t>并没有直接看到凝胶电泳的图像（因为这个功能目前还无法使用）</a:t>
            </a:r>
            <a:endParaRPr lang="en-US" altLang="zh-CN" b="1" dirty="0"/>
          </a:p>
          <a:p>
            <a:pPr lvl="1">
              <a:lnSpc>
                <a:spcPct val="170000"/>
              </a:lnSpc>
            </a:pPr>
            <a:r>
              <a:rPr lang="en-US" altLang="zh-CN" b="1" dirty="0"/>
              <a:t>GPT-4</a:t>
            </a:r>
            <a:r>
              <a:rPr lang="zh-CN" altLang="en-US" b="1" dirty="0"/>
              <a:t>即使在无视觉条件下，就能够以主脑科学家的角色完成整个科学研究闭环</a:t>
            </a:r>
            <a:r>
              <a:rPr lang="zh-CN" altLang="en-US" dirty="0"/>
              <a:t>，这让我们无比震惊。因此，我们预期，未来</a:t>
            </a:r>
            <a:r>
              <a:rPr lang="en-US" altLang="zh-CN" dirty="0"/>
              <a:t>AI</a:t>
            </a:r>
            <a:r>
              <a:rPr lang="zh-CN" altLang="en-US" dirty="0"/>
              <a:t>模型在</a:t>
            </a:r>
            <a:r>
              <a:rPr lang="zh-CN" altLang="en-US" b="1" dirty="0"/>
              <a:t>多模态</a:t>
            </a:r>
            <a:r>
              <a:rPr lang="zh-CN" altLang="en-US" dirty="0"/>
              <a:t>方面持续发展，当它们的“感受器”能感知更丰富的信息类型，</a:t>
            </a:r>
            <a:r>
              <a:rPr lang="en-US" altLang="zh-CN" dirty="0"/>
              <a:t>AI</a:t>
            </a:r>
            <a:r>
              <a:rPr lang="zh-CN" altLang="en-US" dirty="0"/>
              <a:t>科学家的能力将更加强大</a:t>
            </a:r>
          </a:p>
          <a:p>
            <a:pPr marL="457200" indent="-457200">
              <a:lnSpc>
                <a:spcPct val="170000"/>
              </a:lnSpc>
              <a:buFont typeface="+mj-lt"/>
              <a:buAutoNum type="arabicPeriod"/>
            </a:pPr>
            <a:r>
              <a:rPr lang="zh-CN" altLang="en-US" b="1" dirty="0"/>
              <a:t>研究中所有实验都直接成功了</a:t>
            </a:r>
            <a:endParaRPr lang="en-US" altLang="zh-CN" b="1" dirty="0"/>
          </a:p>
          <a:p>
            <a:pPr lvl="1">
              <a:lnSpc>
                <a:spcPct val="170000"/>
              </a:lnSpc>
            </a:pPr>
            <a:r>
              <a:rPr lang="zh-CN" altLang="en-US" dirty="0"/>
              <a:t>我们尚未测试</a:t>
            </a:r>
            <a:r>
              <a:rPr lang="en-US" altLang="zh-CN" dirty="0"/>
              <a:t>AI</a:t>
            </a:r>
            <a:r>
              <a:rPr lang="zh-CN" altLang="en-US" dirty="0"/>
              <a:t>是否能系统地解决科学实验中可能出现的问题并检测异常。这将是我们未来研究的方向</a:t>
            </a:r>
          </a:p>
        </p:txBody>
      </p:sp>
      <p:sp>
        <p:nvSpPr>
          <p:cNvPr id="3" name="日期占位符 2">
            <a:extLst>
              <a:ext uri="{FF2B5EF4-FFF2-40B4-BE49-F238E27FC236}">
                <a16:creationId xmlns:a16="http://schemas.microsoft.com/office/drawing/2014/main" id="{0F60666E-26FA-3EDA-3BCC-9B27CB3B1BE4}"/>
              </a:ext>
            </a:extLst>
          </p:cNvPr>
          <p:cNvSpPr>
            <a:spLocks noGrp="1"/>
          </p:cNvSpPr>
          <p:nvPr>
            <p:ph type="dt" sz="half" idx="10"/>
          </p:nvPr>
        </p:nvSpPr>
        <p:spPr/>
        <p:txBody>
          <a:bodyPr/>
          <a:lstStyle/>
          <a:p>
            <a:fld id="{BBB1A3F4-CDF8-4C47-97D0-FF7D6D24F4F7}"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EB001C26-DD98-97D8-A545-05C2ECF43716}"/>
              </a:ext>
            </a:extLst>
          </p:cNvPr>
          <p:cNvSpPr>
            <a:spLocks noGrp="1"/>
          </p:cNvSpPr>
          <p:nvPr>
            <p:ph type="sldNum" sz="quarter" idx="12"/>
          </p:nvPr>
        </p:nvSpPr>
        <p:spPr/>
        <p:txBody>
          <a:bodyPr/>
          <a:lstStyle/>
          <a:p>
            <a:fld id="{A4911521-5835-3843-8C40-A05C163B5C5F}" type="slidenum">
              <a:rPr lang="en-CN" smtClean="0"/>
              <a:pPr/>
              <a:t>40</a:t>
            </a:fld>
            <a:endParaRPr lang="en-CN" dirty="0"/>
          </a:p>
        </p:txBody>
      </p:sp>
      <p:sp>
        <p:nvSpPr>
          <p:cNvPr id="5" name="页脚占位符 4">
            <a:extLst>
              <a:ext uri="{FF2B5EF4-FFF2-40B4-BE49-F238E27FC236}">
                <a16:creationId xmlns:a16="http://schemas.microsoft.com/office/drawing/2014/main" id="{9B1DEF8E-521E-0217-F25B-AAF193597763}"/>
              </a:ext>
            </a:extLst>
          </p:cNvPr>
          <p:cNvSpPr>
            <a:spLocks noGrp="1"/>
          </p:cNvSpPr>
          <p:nvPr>
            <p:ph type="ftr" sz="quarter" idx="11"/>
          </p:nvPr>
        </p:nvSpPr>
        <p:spPr/>
        <p:txBody>
          <a:bodyPr/>
          <a:lstStyle/>
          <a:p>
            <a:r>
              <a:rPr lang="zh-CN" altLang="en-US"/>
              <a:t>杨子杰</a:t>
            </a:r>
            <a:endParaRPr lang="en-CN" altLang="zh-CN"/>
          </a:p>
        </p:txBody>
      </p:sp>
      <p:sp>
        <p:nvSpPr>
          <p:cNvPr id="2" name="标题 1">
            <a:extLst>
              <a:ext uri="{FF2B5EF4-FFF2-40B4-BE49-F238E27FC236}">
                <a16:creationId xmlns:a16="http://schemas.microsoft.com/office/drawing/2014/main" id="{64DECB20-8E72-1191-907A-85367172C05D}"/>
              </a:ext>
            </a:extLst>
          </p:cNvPr>
          <p:cNvSpPr>
            <a:spLocks noGrp="1"/>
          </p:cNvSpPr>
          <p:nvPr>
            <p:ph type="title"/>
          </p:nvPr>
        </p:nvSpPr>
        <p:spPr/>
        <p:txBody>
          <a:bodyPr/>
          <a:lstStyle/>
          <a:p>
            <a:r>
              <a:rPr kumimoji="1" lang="zh-CN" altLang="en-US" dirty="0"/>
              <a:t>本次测试的不足</a:t>
            </a:r>
          </a:p>
        </p:txBody>
      </p:sp>
      <p:sp>
        <p:nvSpPr>
          <p:cNvPr id="8" name="内容占位符 7">
            <a:extLst>
              <a:ext uri="{FF2B5EF4-FFF2-40B4-BE49-F238E27FC236}">
                <a16:creationId xmlns:a16="http://schemas.microsoft.com/office/drawing/2014/main" id="{F3D82AF3-58AF-5358-CC78-3573653F15BF}"/>
              </a:ext>
            </a:extLst>
          </p:cNvPr>
          <p:cNvSpPr>
            <a:spLocks noGrp="1"/>
          </p:cNvSpPr>
          <p:nvPr>
            <p:ph sz="quarter" idx="14"/>
          </p:nvPr>
        </p:nvSpPr>
        <p:spPr/>
        <p:txBody>
          <a:bodyPr/>
          <a:lstStyle/>
          <a:p>
            <a:endParaRPr lang="zh-CN" altLang="en-US"/>
          </a:p>
        </p:txBody>
      </p:sp>
    </p:spTree>
    <p:extLst>
      <p:ext uri="{BB962C8B-B14F-4D97-AF65-F5344CB8AC3E}">
        <p14:creationId xmlns:p14="http://schemas.microsoft.com/office/powerpoint/2010/main" val="16739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85AE5F1-D144-A0AA-4662-26CBAFDCC022}"/>
              </a:ext>
            </a:extLst>
          </p:cNvPr>
          <p:cNvSpPr>
            <a:spLocks noGrp="1"/>
          </p:cNvSpPr>
          <p:nvPr>
            <p:ph type="title"/>
          </p:nvPr>
        </p:nvSpPr>
        <p:spPr/>
        <p:txBody>
          <a:bodyPr>
            <a:normAutofit fontScale="90000"/>
          </a:bodyPr>
          <a:lstStyle/>
          <a:p>
            <a:r>
              <a:rPr kumimoji="1" lang="en-US" altLang="zh-CN" dirty="0"/>
              <a:t>AI</a:t>
            </a:r>
            <a:r>
              <a:rPr kumimoji="1" lang="zh-CN" altLang="en-US" dirty="0"/>
              <a:t>参与科学研究的传统范式：</a:t>
            </a:r>
            <a:r>
              <a:rPr kumimoji="1" lang="en-US" altLang="zh-CN" dirty="0"/>
              <a:t>AI</a:t>
            </a:r>
            <a:r>
              <a:rPr kumimoji="1" lang="zh-CN" altLang="en-US" dirty="0"/>
              <a:t>仅仅作为助手</a:t>
            </a:r>
            <a:br>
              <a:rPr kumimoji="1" lang="en-US" altLang="zh-CN" dirty="0"/>
            </a:br>
            <a:r>
              <a:rPr kumimoji="1" lang="zh-CN" altLang="en-US" dirty="0"/>
              <a:t>案例：</a:t>
            </a:r>
            <a:r>
              <a:rPr kumimoji="1" lang="en-US" altLang="zh-CN" dirty="0"/>
              <a:t>AlphaFold</a:t>
            </a:r>
            <a:r>
              <a:rPr kumimoji="1" lang="zh-CN" altLang="en-US" dirty="0"/>
              <a:t> </a:t>
            </a:r>
            <a:r>
              <a:rPr kumimoji="1" lang="en-US" altLang="zh-CN" dirty="0"/>
              <a:t>2</a:t>
            </a:r>
            <a:r>
              <a:rPr kumimoji="1" lang="zh-CN" altLang="en-US" dirty="0"/>
              <a:t>，</a:t>
            </a:r>
            <a:r>
              <a:rPr kumimoji="1" lang="zh-CN" altLang="en-US"/>
              <a:t>一个令</a:t>
            </a:r>
            <a:r>
              <a:rPr kumimoji="1" lang="zh-CN" altLang="en-US" dirty="0"/>
              <a:t>人尊敬且强大的蛋白质结构预测</a:t>
            </a:r>
            <a:r>
              <a:rPr kumimoji="1" lang="en-US" altLang="zh-CN" dirty="0"/>
              <a:t>AI</a:t>
            </a:r>
            <a:endParaRPr kumimoji="1" lang="zh-CN" altLang="en-US" dirty="0"/>
          </a:p>
        </p:txBody>
      </p:sp>
      <p:sp>
        <p:nvSpPr>
          <p:cNvPr id="3" name="日期占位符 2">
            <a:extLst>
              <a:ext uri="{FF2B5EF4-FFF2-40B4-BE49-F238E27FC236}">
                <a16:creationId xmlns:a16="http://schemas.microsoft.com/office/drawing/2014/main" id="{0A4BED02-2F83-127A-BAC9-D7739BFF6F86}"/>
              </a:ext>
            </a:extLst>
          </p:cNvPr>
          <p:cNvSpPr>
            <a:spLocks noGrp="1"/>
          </p:cNvSpPr>
          <p:nvPr>
            <p:ph type="dt" sz="half" idx="10"/>
          </p:nvPr>
        </p:nvSpPr>
        <p:spPr/>
        <p:txBody>
          <a:bodyPr/>
          <a:lstStyle/>
          <a:p>
            <a:fld id="{6B83E153-4788-264A-9D14-A11E0E82BC73}"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F70E9B51-9C6D-68AF-677B-03DA77FA83A9}"/>
              </a:ext>
            </a:extLst>
          </p:cNvPr>
          <p:cNvSpPr>
            <a:spLocks noGrp="1"/>
          </p:cNvSpPr>
          <p:nvPr>
            <p:ph type="sldNum" sz="quarter" idx="12"/>
          </p:nvPr>
        </p:nvSpPr>
        <p:spPr/>
        <p:txBody>
          <a:bodyPr/>
          <a:lstStyle/>
          <a:p>
            <a:fld id="{A4911521-5835-3843-8C40-A05C163B5C5F}" type="slidenum">
              <a:rPr lang="en-CN" smtClean="0"/>
              <a:pPr/>
              <a:t>5</a:t>
            </a:fld>
            <a:endParaRPr lang="en-CN" dirty="0"/>
          </a:p>
        </p:txBody>
      </p:sp>
      <p:sp>
        <p:nvSpPr>
          <p:cNvPr id="5" name="页脚占位符 4">
            <a:extLst>
              <a:ext uri="{FF2B5EF4-FFF2-40B4-BE49-F238E27FC236}">
                <a16:creationId xmlns:a16="http://schemas.microsoft.com/office/drawing/2014/main" id="{E6014149-9E24-43C0-E9D5-1319486FC797}"/>
              </a:ext>
            </a:extLst>
          </p:cNvPr>
          <p:cNvSpPr>
            <a:spLocks noGrp="1"/>
          </p:cNvSpPr>
          <p:nvPr>
            <p:ph type="ftr" sz="quarter" idx="11"/>
          </p:nvPr>
        </p:nvSpPr>
        <p:spPr/>
        <p:txBody>
          <a:bodyPr/>
          <a:lstStyle/>
          <a:p>
            <a:r>
              <a:rPr lang="zh-CN" altLang="en-US"/>
              <a:t>杨子杰</a:t>
            </a:r>
            <a:endParaRPr lang="en-CN"/>
          </a:p>
        </p:txBody>
      </p:sp>
      <p:sp>
        <p:nvSpPr>
          <p:cNvPr id="8" name="内容占位符 7">
            <a:extLst>
              <a:ext uri="{FF2B5EF4-FFF2-40B4-BE49-F238E27FC236}">
                <a16:creationId xmlns:a16="http://schemas.microsoft.com/office/drawing/2014/main" id="{6C65034C-24A4-351E-A74A-8510DCB1EF74}"/>
              </a:ext>
            </a:extLst>
          </p:cNvPr>
          <p:cNvSpPr>
            <a:spLocks noGrp="1"/>
          </p:cNvSpPr>
          <p:nvPr>
            <p:ph sz="quarter" idx="13"/>
          </p:nvPr>
        </p:nvSpPr>
        <p:spPr>
          <a:xfrm>
            <a:off x="0" y="6128288"/>
            <a:ext cx="12192000" cy="365125"/>
          </a:xfrm>
        </p:spPr>
        <p:txBody>
          <a:bodyPr/>
          <a:lstStyle/>
          <a:p>
            <a:r>
              <a:rPr lang="en-US" altLang="zh-CN" dirty="0"/>
              <a:t>Jumper, J. et al. </a:t>
            </a:r>
            <a:r>
              <a:rPr lang="en-US" altLang="zh-CN" i="1" dirty="0"/>
              <a:t>Nature</a:t>
            </a:r>
            <a:r>
              <a:rPr lang="en-US" altLang="zh-CN" dirty="0"/>
              <a:t>. 2021.</a:t>
            </a:r>
          </a:p>
          <a:p>
            <a:r>
              <a:rPr lang="en-US" altLang="zh-CN" dirty="0"/>
              <a:t>Image</a:t>
            </a:r>
            <a:r>
              <a:rPr lang="zh-CN" altLang="en-US" dirty="0"/>
              <a:t> </a:t>
            </a:r>
            <a:r>
              <a:rPr lang="en-US" altLang="zh-CN" dirty="0"/>
              <a:t>source: Nature, Google</a:t>
            </a:r>
            <a:r>
              <a:rPr lang="zh-CN" altLang="en-US" dirty="0"/>
              <a:t> </a:t>
            </a:r>
            <a:r>
              <a:rPr lang="en-US" altLang="zh-CN" dirty="0"/>
              <a:t>Image</a:t>
            </a:r>
            <a:endParaRPr lang="zh-CN" altLang="en-US" dirty="0"/>
          </a:p>
        </p:txBody>
      </p:sp>
      <p:pic>
        <p:nvPicPr>
          <p:cNvPr id="1026" name="Picture 2" descr="Image">
            <a:extLst>
              <a:ext uri="{FF2B5EF4-FFF2-40B4-BE49-F238E27FC236}">
                <a16:creationId xmlns:a16="http://schemas.microsoft.com/office/drawing/2014/main" id="{8193388F-8575-72A8-09C0-DA70CC45B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43" y="1053228"/>
            <a:ext cx="3706605" cy="49163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表格 12">
            <a:extLst>
              <a:ext uri="{FF2B5EF4-FFF2-40B4-BE49-F238E27FC236}">
                <a16:creationId xmlns:a16="http://schemas.microsoft.com/office/drawing/2014/main" id="{5ECE234E-0255-D732-C337-2F398971D512}"/>
              </a:ext>
            </a:extLst>
          </p:cNvPr>
          <p:cNvGraphicFramePr>
            <a:graphicFrameLocks noGrp="1"/>
          </p:cNvGraphicFramePr>
          <p:nvPr>
            <p:extLst>
              <p:ext uri="{D42A27DB-BD31-4B8C-83A1-F6EECF244321}">
                <p14:modId xmlns:p14="http://schemas.microsoft.com/office/powerpoint/2010/main" val="3487714298"/>
              </p:ext>
            </p:extLst>
          </p:nvPr>
        </p:nvGraphicFramePr>
        <p:xfrm>
          <a:off x="5091392" y="3165412"/>
          <a:ext cx="6912000" cy="2804160"/>
        </p:xfrm>
        <a:graphic>
          <a:graphicData uri="http://schemas.openxmlformats.org/drawingml/2006/table">
            <a:tbl>
              <a:tblPr firstRow="1" bandRow="1">
                <a:tableStyleId>{EB344D84-9AFB-497E-A393-DC336BA19D2E}</a:tableStyleId>
              </a:tblPr>
              <a:tblGrid>
                <a:gridCol w="828000">
                  <a:extLst>
                    <a:ext uri="{9D8B030D-6E8A-4147-A177-3AD203B41FA5}">
                      <a16:colId xmlns:a16="http://schemas.microsoft.com/office/drawing/2014/main" val="3109304327"/>
                    </a:ext>
                  </a:extLst>
                </a:gridCol>
                <a:gridCol w="2016000">
                  <a:extLst>
                    <a:ext uri="{9D8B030D-6E8A-4147-A177-3AD203B41FA5}">
                      <a16:colId xmlns:a16="http://schemas.microsoft.com/office/drawing/2014/main" val="3358201156"/>
                    </a:ext>
                  </a:extLst>
                </a:gridCol>
                <a:gridCol w="4068000">
                  <a:extLst>
                    <a:ext uri="{9D8B030D-6E8A-4147-A177-3AD203B41FA5}">
                      <a16:colId xmlns:a16="http://schemas.microsoft.com/office/drawing/2014/main" val="3530079026"/>
                    </a:ext>
                  </a:extLst>
                </a:gridCol>
              </a:tblGrid>
              <a:tr h="370840">
                <a:tc>
                  <a:txBody>
                    <a:bodyPr/>
                    <a:lstStyle/>
                    <a:p>
                      <a:pPr algn="ctr"/>
                      <a:r>
                        <a:rPr lang="zh-CN" altLang="en-US" sz="1600" dirty="0"/>
                        <a:t>完成者</a:t>
                      </a:r>
                    </a:p>
                  </a:txBody>
                  <a:tcPr anchor="ctr"/>
                </a:tc>
                <a:tc>
                  <a:txBody>
                    <a:bodyPr/>
                    <a:lstStyle/>
                    <a:p>
                      <a:pPr algn="ctr"/>
                      <a:r>
                        <a:rPr lang="zh-CN" altLang="en-US" sz="1600" dirty="0"/>
                        <a:t>关键科研环节</a:t>
                      </a:r>
                    </a:p>
                  </a:txBody>
                  <a:tcPr anchor="ctr"/>
                </a:tc>
                <a:tc>
                  <a:txBody>
                    <a:bodyPr/>
                    <a:lstStyle/>
                    <a:p>
                      <a:pPr algn="ctr"/>
                      <a:r>
                        <a:rPr lang="zh-CN" altLang="en-US" sz="1600" dirty="0"/>
                        <a:t>科研内容</a:t>
                      </a:r>
                    </a:p>
                  </a:txBody>
                  <a:tcPr anchor="ctr"/>
                </a:tc>
                <a:extLst>
                  <a:ext uri="{0D108BD9-81ED-4DB2-BD59-A6C34878D82A}">
                    <a16:rowId xmlns:a16="http://schemas.microsoft.com/office/drawing/2014/main" val="1680764038"/>
                  </a:ext>
                </a:extLst>
              </a:tr>
              <a:tr h="370840">
                <a:tc>
                  <a:txBody>
                    <a:bodyPr/>
                    <a:lstStyle/>
                    <a:p>
                      <a:pPr algn="ctr"/>
                      <a:r>
                        <a:rPr lang="en-US" altLang="zh-CN" sz="1600" b="1" dirty="0">
                          <a:solidFill>
                            <a:srgbClr val="FF8400"/>
                          </a:solidFill>
                        </a:rPr>
                        <a:t>HI</a:t>
                      </a:r>
                      <a:endParaRPr lang="zh-CN" altLang="en-US" sz="1600" b="1" dirty="0">
                        <a:solidFill>
                          <a:srgbClr val="FF8400"/>
                        </a:solidFill>
                      </a:endParaRPr>
                    </a:p>
                  </a:txBody>
                  <a:tcPr anchor="ctr"/>
                </a:tc>
                <a:tc>
                  <a:txBody>
                    <a:bodyPr/>
                    <a:lstStyle/>
                    <a:p>
                      <a:pPr algn="ctr"/>
                      <a:r>
                        <a:rPr kumimoji="1" lang="zh-CN" altLang="en-US" sz="1600" dirty="0"/>
                        <a:t>限定科研方向</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dirty="0"/>
                        <a:t>如何根据蛋白质的序列预测其三维结构</a:t>
                      </a:r>
                      <a:endParaRPr kumimoji="1" lang="en-US" altLang="zh-CN" sz="1600" dirty="0"/>
                    </a:p>
                  </a:txBody>
                  <a:tcPr anchor="ctr"/>
                </a:tc>
                <a:extLst>
                  <a:ext uri="{0D108BD9-81ED-4DB2-BD59-A6C34878D82A}">
                    <a16:rowId xmlns:a16="http://schemas.microsoft.com/office/drawing/2014/main" val="721769702"/>
                  </a:ext>
                </a:extLst>
              </a:tr>
              <a:tr h="370840">
                <a:tc>
                  <a:txBody>
                    <a:bodyPr/>
                    <a:lstStyle/>
                    <a:p>
                      <a:pPr algn="ctr"/>
                      <a:r>
                        <a:rPr lang="en-US" altLang="zh-CN" sz="1600" b="1" dirty="0">
                          <a:solidFill>
                            <a:srgbClr val="FF8400"/>
                          </a:solidFill>
                        </a:rPr>
                        <a:t>HI</a:t>
                      </a:r>
                      <a:endParaRPr lang="zh-CN" altLang="en-US" sz="1600" b="1" dirty="0">
                        <a:solidFill>
                          <a:srgbClr val="FF8400"/>
                        </a:solidFill>
                      </a:endParaRPr>
                    </a:p>
                  </a:txBody>
                  <a:tcPr anchor="ctr"/>
                </a:tc>
                <a:tc>
                  <a:txBody>
                    <a:bodyPr/>
                    <a:lstStyle/>
                    <a:p>
                      <a:pPr algn="ctr"/>
                      <a:r>
                        <a:rPr kumimoji="1" lang="zh-CN" altLang="en-US" sz="1600" dirty="0"/>
                        <a:t>提出科学假设</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dirty="0"/>
                        <a:t>通过学习蛋白质的序列</a:t>
                      </a:r>
                      <a:r>
                        <a:rPr kumimoji="1" lang="en-US" altLang="zh-CN" sz="1600" dirty="0"/>
                        <a:t>-</a:t>
                      </a:r>
                      <a:r>
                        <a:rPr kumimoji="1" lang="zh-CN" altLang="en-US" sz="1600" dirty="0"/>
                        <a:t>结构的映射关系，可以预测新蛋白质的三维结构</a:t>
                      </a:r>
                      <a:endParaRPr kumimoji="1" lang="en-US" altLang="zh-CN" sz="1600" dirty="0"/>
                    </a:p>
                  </a:txBody>
                  <a:tcPr anchor="ctr"/>
                </a:tc>
                <a:extLst>
                  <a:ext uri="{0D108BD9-81ED-4DB2-BD59-A6C34878D82A}">
                    <a16:rowId xmlns:a16="http://schemas.microsoft.com/office/drawing/2014/main" val="1531109534"/>
                  </a:ext>
                </a:extLst>
              </a:tr>
              <a:tr h="370840">
                <a:tc>
                  <a:txBody>
                    <a:bodyPr/>
                    <a:lstStyle/>
                    <a:p>
                      <a:pPr algn="ctr"/>
                      <a:r>
                        <a:rPr lang="en-US" altLang="zh-CN" sz="1600" b="1" dirty="0">
                          <a:solidFill>
                            <a:srgbClr val="FF8400"/>
                          </a:solidFill>
                        </a:rPr>
                        <a:t>HI</a:t>
                      </a:r>
                      <a:endParaRPr lang="zh-CN" altLang="en-US" sz="1600" b="1" dirty="0">
                        <a:solidFill>
                          <a:srgbClr val="FF8400"/>
                        </a:solidFill>
                      </a:endParaRPr>
                    </a:p>
                  </a:txBody>
                  <a:tcPr anchor="ctr"/>
                </a:tc>
                <a:tc>
                  <a:txBody>
                    <a:bodyPr/>
                    <a:lstStyle/>
                    <a:p>
                      <a:pPr algn="ctr"/>
                      <a:r>
                        <a:rPr kumimoji="1" lang="zh-CN" altLang="en-US" sz="1600" dirty="0"/>
                        <a:t>设计方法和实验任务</a:t>
                      </a:r>
                      <a:endParaRPr lang="zh-CN" altLang="en-US" sz="1600" dirty="0"/>
                    </a:p>
                  </a:txBody>
                  <a:tcPr anchor="ctr"/>
                </a:tc>
                <a:tc>
                  <a:txBody>
                    <a:bodyPr/>
                    <a:lstStyle/>
                    <a:p>
                      <a:pPr algn="ctr"/>
                      <a:r>
                        <a:rPr kumimoji="1" lang="zh-CN" altLang="en-US" sz="1600" dirty="0"/>
                        <a:t>设计一个</a:t>
                      </a:r>
                      <a:r>
                        <a:rPr kumimoji="1" lang="en-US" altLang="zh-CN" sz="1600" dirty="0"/>
                        <a:t>AI</a:t>
                      </a:r>
                      <a:r>
                        <a:rPr kumimoji="1" lang="zh-CN" altLang="en-US" sz="1600" dirty="0"/>
                        <a:t>算法和模型以进行预测</a:t>
                      </a:r>
                      <a:endParaRPr lang="zh-CN" altLang="en-US" sz="1600" dirty="0"/>
                    </a:p>
                  </a:txBody>
                  <a:tcPr anchor="ctr"/>
                </a:tc>
                <a:extLst>
                  <a:ext uri="{0D108BD9-81ED-4DB2-BD59-A6C34878D82A}">
                    <a16:rowId xmlns:a16="http://schemas.microsoft.com/office/drawing/2014/main" val="3292430368"/>
                  </a:ext>
                </a:extLst>
              </a:tr>
              <a:tr h="370840">
                <a:tc>
                  <a:txBody>
                    <a:bodyPr/>
                    <a:lstStyle/>
                    <a:p>
                      <a:pPr algn="ctr"/>
                      <a:r>
                        <a:rPr lang="en-US" altLang="zh-CN" sz="1600" b="1" dirty="0">
                          <a:solidFill>
                            <a:srgbClr val="FF8400"/>
                          </a:solidFill>
                        </a:rPr>
                        <a:t>HI</a:t>
                      </a:r>
                      <a:r>
                        <a:rPr lang="en-US" altLang="zh-CN" sz="1600" b="1" dirty="0"/>
                        <a:t>+</a:t>
                      </a:r>
                      <a:r>
                        <a:rPr lang="en-US" altLang="zh-CN" sz="1600" b="1" dirty="0">
                          <a:solidFill>
                            <a:srgbClr val="3371B5"/>
                          </a:solidFill>
                        </a:rPr>
                        <a:t>AI</a:t>
                      </a:r>
                      <a:endParaRPr lang="zh-CN" altLang="en-US" sz="1600" b="1" dirty="0">
                        <a:solidFill>
                          <a:srgbClr val="3371B5"/>
                        </a:solidFill>
                      </a:endParaRPr>
                    </a:p>
                  </a:txBody>
                  <a:tcPr anchor="ctr"/>
                </a:tc>
                <a:tc>
                  <a:txBody>
                    <a:bodyPr/>
                    <a:lstStyle/>
                    <a:p>
                      <a:pPr algn="ctr"/>
                      <a:r>
                        <a:rPr kumimoji="1" lang="zh-CN" altLang="en-US" sz="1600" dirty="0"/>
                        <a:t>执行任务</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dirty="0"/>
                        <a:t>训练</a:t>
                      </a:r>
                      <a:r>
                        <a:rPr kumimoji="1" lang="en-US" altLang="zh-CN" sz="1600" dirty="0"/>
                        <a:t>AI</a:t>
                      </a:r>
                      <a:r>
                        <a:rPr kumimoji="1" lang="zh-CN" altLang="en-US" sz="1600" dirty="0"/>
                        <a:t>模型并使用该模型进行结构预测</a:t>
                      </a:r>
                      <a:endParaRPr kumimoji="1" lang="en-US" altLang="zh-CN" sz="1600" dirty="0"/>
                    </a:p>
                  </a:txBody>
                  <a:tcPr anchor="ctr"/>
                </a:tc>
                <a:extLst>
                  <a:ext uri="{0D108BD9-81ED-4DB2-BD59-A6C34878D82A}">
                    <a16:rowId xmlns:a16="http://schemas.microsoft.com/office/drawing/2014/main" val="3240582117"/>
                  </a:ext>
                </a:extLst>
              </a:tr>
              <a:tr h="370840">
                <a:tc>
                  <a:txBody>
                    <a:bodyPr/>
                    <a:lstStyle/>
                    <a:p>
                      <a:pPr algn="ctr"/>
                      <a:r>
                        <a:rPr lang="en-US" altLang="zh-CN" sz="1600" b="1" dirty="0">
                          <a:solidFill>
                            <a:srgbClr val="FF8400"/>
                          </a:solidFill>
                        </a:rPr>
                        <a:t>HI</a:t>
                      </a:r>
                      <a:endParaRPr lang="zh-CN" altLang="en-US" sz="1600" b="1" dirty="0">
                        <a:solidFill>
                          <a:srgbClr val="FF8400"/>
                        </a:solidFill>
                      </a:endParaRPr>
                    </a:p>
                  </a:txBody>
                  <a:tcPr anchor="ctr"/>
                </a:tc>
                <a:tc>
                  <a:txBody>
                    <a:bodyPr/>
                    <a:lstStyle/>
                    <a:p>
                      <a:pPr algn="ctr"/>
                      <a:r>
                        <a:rPr kumimoji="1" lang="zh-CN" altLang="en-US" sz="1600" dirty="0"/>
                        <a:t>分析数据</a:t>
                      </a:r>
                      <a:endParaRPr lang="zh-CN" altLang="en-US" sz="1600" dirty="0"/>
                    </a:p>
                  </a:txBody>
                  <a:tcPr anchor="ctr"/>
                </a:tc>
                <a:tc>
                  <a:txBody>
                    <a:bodyPr/>
                    <a:lstStyle/>
                    <a:p>
                      <a:pPr algn="ctr"/>
                      <a:r>
                        <a:rPr kumimoji="1" lang="zh-CN" altLang="en-US" sz="1600" dirty="0"/>
                        <a:t>检验</a:t>
                      </a:r>
                      <a:r>
                        <a:rPr kumimoji="1" lang="en-US" altLang="zh-CN" sz="1600" dirty="0"/>
                        <a:t>AI</a:t>
                      </a:r>
                      <a:r>
                        <a:rPr kumimoji="1" lang="zh-CN" altLang="en-US" sz="1600" dirty="0"/>
                        <a:t>预测蛋白质结构和真实结构的相似性</a:t>
                      </a:r>
                      <a:endParaRPr lang="zh-CN" altLang="en-US" sz="1600" dirty="0"/>
                    </a:p>
                  </a:txBody>
                  <a:tcPr anchor="ctr"/>
                </a:tc>
                <a:extLst>
                  <a:ext uri="{0D108BD9-81ED-4DB2-BD59-A6C34878D82A}">
                    <a16:rowId xmlns:a16="http://schemas.microsoft.com/office/drawing/2014/main" val="3641037211"/>
                  </a:ext>
                </a:extLst>
              </a:tr>
              <a:tr h="370840">
                <a:tc>
                  <a:txBody>
                    <a:bodyPr/>
                    <a:lstStyle/>
                    <a:p>
                      <a:pPr algn="ctr"/>
                      <a:r>
                        <a:rPr lang="en-US" altLang="zh-CN" sz="1600" b="1" dirty="0">
                          <a:solidFill>
                            <a:srgbClr val="FF8400"/>
                          </a:solidFill>
                        </a:rPr>
                        <a:t>HI</a:t>
                      </a:r>
                      <a:endParaRPr lang="zh-CN" altLang="en-US" sz="1600" b="1" dirty="0">
                        <a:solidFill>
                          <a:srgbClr val="FF8400"/>
                        </a:solidFill>
                      </a:endParaRPr>
                    </a:p>
                  </a:txBody>
                  <a:tcPr anchor="ctr"/>
                </a:tc>
                <a:tc>
                  <a:txBody>
                    <a:bodyPr/>
                    <a:lstStyle/>
                    <a:p>
                      <a:pPr algn="ctr"/>
                      <a:r>
                        <a:rPr kumimoji="1" lang="zh-CN" altLang="en-US" sz="1600" dirty="0"/>
                        <a:t>得出科学结论</a:t>
                      </a:r>
                      <a:endParaRPr lang="zh-CN" altLang="en-US" sz="1600" dirty="0"/>
                    </a:p>
                  </a:txBody>
                  <a:tcPr anchor="ctr"/>
                </a:tc>
                <a:tc>
                  <a:txBody>
                    <a:bodyPr/>
                    <a:lstStyle/>
                    <a:p>
                      <a:pPr algn="ctr"/>
                      <a:r>
                        <a:rPr kumimoji="1" lang="zh-CN" altLang="en-US" sz="1600" dirty="0"/>
                        <a:t>可以通过</a:t>
                      </a:r>
                      <a:r>
                        <a:rPr kumimoji="1" lang="en-US" altLang="zh-CN" sz="1600" dirty="0"/>
                        <a:t>AI</a:t>
                      </a:r>
                      <a:r>
                        <a:rPr kumimoji="1" lang="zh-CN" altLang="en-US" sz="1600" dirty="0"/>
                        <a:t>预测蛋白质三维结构</a:t>
                      </a:r>
                      <a:endParaRPr lang="zh-CN" altLang="en-US" sz="1600" dirty="0"/>
                    </a:p>
                  </a:txBody>
                  <a:tcPr anchor="ctr"/>
                </a:tc>
                <a:extLst>
                  <a:ext uri="{0D108BD9-81ED-4DB2-BD59-A6C34878D82A}">
                    <a16:rowId xmlns:a16="http://schemas.microsoft.com/office/drawing/2014/main" val="1314940697"/>
                  </a:ext>
                </a:extLst>
              </a:tr>
            </a:tbl>
          </a:graphicData>
        </a:graphic>
      </p:graphicFrame>
      <p:pic>
        <p:nvPicPr>
          <p:cNvPr id="1030" name="Picture 6">
            <a:extLst>
              <a:ext uri="{FF2B5EF4-FFF2-40B4-BE49-F238E27FC236}">
                <a16:creationId xmlns:a16="http://schemas.microsoft.com/office/drawing/2014/main" id="{9B7B004B-FF3F-ACC2-3453-4C484D6AA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012" y="999292"/>
            <a:ext cx="4991074" cy="20742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表格 12">
            <a:extLst>
              <a:ext uri="{FF2B5EF4-FFF2-40B4-BE49-F238E27FC236}">
                <a16:creationId xmlns:a16="http://schemas.microsoft.com/office/drawing/2014/main" id="{FEC18A8F-D3F1-C435-0A70-0D618E91311B}"/>
              </a:ext>
            </a:extLst>
          </p:cNvPr>
          <p:cNvGraphicFramePr>
            <a:graphicFrameLocks noGrp="1"/>
          </p:cNvGraphicFramePr>
          <p:nvPr>
            <p:extLst>
              <p:ext uri="{D42A27DB-BD31-4B8C-83A1-F6EECF244321}">
                <p14:modId xmlns:p14="http://schemas.microsoft.com/office/powerpoint/2010/main" val="1778473170"/>
              </p:ext>
            </p:extLst>
          </p:nvPr>
        </p:nvGraphicFramePr>
        <p:xfrm>
          <a:off x="4097656" y="3165412"/>
          <a:ext cx="828000" cy="2801040"/>
        </p:xfrm>
        <a:graphic>
          <a:graphicData uri="http://schemas.openxmlformats.org/drawingml/2006/table">
            <a:tbl>
              <a:tblPr firstRow="1" bandRow="1">
                <a:tableStyleId>{EB344D84-9AFB-497E-A393-DC336BA19D2E}</a:tableStyleId>
              </a:tblPr>
              <a:tblGrid>
                <a:gridCol w="828000">
                  <a:extLst>
                    <a:ext uri="{9D8B030D-6E8A-4147-A177-3AD203B41FA5}">
                      <a16:colId xmlns:a16="http://schemas.microsoft.com/office/drawing/2014/main" val="3372366188"/>
                    </a:ext>
                  </a:extLst>
                </a:gridCol>
              </a:tblGrid>
              <a:tr h="370840">
                <a:tc>
                  <a:txBody>
                    <a:bodyPr/>
                    <a:lstStyle/>
                    <a:p>
                      <a:pPr algn="ctr"/>
                      <a:r>
                        <a:rPr lang="zh-CN" altLang="en-US" sz="1600" b="1" dirty="0"/>
                        <a:t>可否？</a:t>
                      </a: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556416206"/>
                  </a:ext>
                </a:extLst>
              </a:tr>
              <a:tr h="370840">
                <a:tc>
                  <a:txBody>
                    <a:bodyPr/>
                    <a:lstStyle/>
                    <a:p>
                      <a:pPr algn="ctr"/>
                      <a:r>
                        <a:rPr lang="en-US" altLang="zh-CN" sz="1600" b="1" dirty="0">
                          <a:solidFill>
                            <a:srgbClr val="FF8400"/>
                          </a:solidFill>
                        </a:rPr>
                        <a:t>HI</a:t>
                      </a:r>
                      <a:endParaRPr lang="zh-CN" altLang="en-US" sz="1600" b="1" dirty="0">
                        <a:solidFill>
                          <a:srgbClr val="FF8400"/>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258357503"/>
                  </a:ext>
                </a:extLst>
              </a:tr>
              <a:tr h="576000">
                <a:tc>
                  <a:txBody>
                    <a:bodyPr/>
                    <a:lstStyle/>
                    <a:p>
                      <a:pPr algn="ctr"/>
                      <a:r>
                        <a:rPr lang="en-US" altLang="zh-CN" sz="1600" b="1" dirty="0">
                          <a:solidFill>
                            <a:srgbClr val="3371B5"/>
                          </a:solidFill>
                        </a:rPr>
                        <a:t>AI</a:t>
                      </a: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4278177922"/>
                  </a:ext>
                </a:extLst>
              </a:tr>
              <a:tr h="370840">
                <a:tc>
                  <a:txBody>
                    <a:bodyPr/>
                    <a:lstStyle/>
                    <a:p>
                      <a:pPr algn="ctr"/>
                      <a:r>
                        <a:rPr lang="en-US" altLang="zh-CN" sz="1600" b="1" dirty="0">
                          <a:solidFill>
                            <a:srgbClr val="3371B5"/>
                          </a:solidFill>
                        </a:rPr>
                        <a:t>AI</a:t>
                      </a:r>
                      <a:endParaRPr lang="zh-CN" altLang="en-US" sz="1600" b="1" dirty="0">
                        <a:solidFill>
                          <a:srgbClr val="3371B5"/>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125467133"/>
                  </a:ext>
                </a:extLst>
              </a:tr>
              <a:tr h="370840">
                <a:tc>
                  <a:txBody>
                    <a:bodyPr/>
                    <a:lstStyle/>
                    <a:p>
                      <a:pPr algn="ctr"/>
                      <a:r>
                        <a:rPr lang="en-US" altLang="zh-CN" sz="1600" b="1" dirty="0">
                          <a:solidFill>
                            <a:srgbClr val="FF8400"/>
                          </a:solidFill>
                        </a:rPr>
                        <a:t>HI</a:t>
                      </a:r>
                      <a:endParaRPr lang="zh-CN" altLang="en-US" sz="1600" b="1" dirty="0">
                        <a:solidFill>
                          <a:srgbClr val="FF8400"/>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249254379"/>
                  </a:ext>
                </a:extLst>
              </a:tr>
              <a:tr h="370840">
                <a:tc>
                  <a:txBody>
                    <a:bodyPr/>
                    <a:lstStyle/>
                    <a:p>
                      <a:pPr algn="ctr"/>
                      <a:r>
                        <a:rPr lang="en-US" altLang="zh-CN" sz="1600" b="1" dirty="0">
                          <a:solidFill>
                            <a:srgbClr val="3371B5"/>
                          </a:solidFill>
                        </a:rPr>
                        <a:t>AI</a:t>
                      </a:r>
                      <a:endParaRPr lang="zh-CN" altLang="en-US" sz="1600" b="1" dirty="0">
                        <a:solidFill>
                          <a:srgbClr val="3371B5"/>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320710187"/>
                  </a:ext>
                </a:extLst>
              </a:tr>
              <a:tr h="370840">
                <a:tc>
                  <a:txBody>
                    <a:bodyPr/>
                    <a:lstStyle/>
                    <a:p>
                      <a:pPr algn="ctr"/>
                      <a:r>
                        <a:rPr lang="en-US" altLang="zh-CN" sz="1600" b="1" dirty="0">
                          <a:solidFill>
                            <a:srgbClr val="3371B5"/>
                          </a:solidFill>
                        </a:rPr>
                        <a:t>AI</a:t>
                      </a:r>
                      <a:endParaRPr lang="zh-CN" altLang="en-US" sz="1600" b="1" dirty="0">
                        <a:solidFill>
                          <a:srgbClr val="3371B5"/>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960991120"/>
                  </a:ext>
                </a:extLst>
              </a:tr>
            </a:tbl>
          </a:graphicData>
        </a:graphic>
      </p:graphicFrame>
      <p:sp>
        <p:nvSpPr>
          <p:cNvPr id="19" name="文本框 18">
            <a:extLst>
              <a:ext uri="{FF2B5EF4-FFF2-40B4-BE49-F238E27FC236}">
                <a16:creationId xmlns:a16="http://schemas.microsoft.com/office/drawing/2014/main" id="{4D7B1BED-8EDA-25A7-4651-E9328DBD2F4A}"/>
              </a:ext>
            </a:extLst>
          </p:cNvPr>
          <p:cNvSpPr txBox="1"/>
          <p:nvPr/>
        </p:nvSpPr>
        <p:spPr>
          <a:xfrm>
            <a:off x="4097656" y="6043450"/>
            <a:ext cx="7905736" cy="369332"/>
          </a:xfrm>
          <a:prstGeom prst="rect">
            <a:avLst/>
          </a:prstGeom>
          <a:solidFill>
            <a:srgbClr val="FF8400"/>
          </a:solidFill>
        </p:spPr>
        <p:txBody>
          <a:bodyPr wrap="square" rtlCol="0">
            <a:spAutoFit/>
          </a:bodyPr>
          <a:lstStyle/>
          <a:p>
            <a:pPr algn="ctr"/>
            <a:r>
              <a:rPr kumimoji="1" lang="zh-CN" altLang="en-US" b="1" dirty="0">
                <a:solidFill>
                  <a:schemeClr val="bg1"/>
                </a:solidFill>
                <a:latin typeface="Microsoft YaHei" panose="020B0503020204020204" pitchFamily="34" charset="-122"/>
                <a:ea typeface="Microsoft YaHei" panose="020B0503020204020204" pitchFamily="34" charset="-122"/>
              </a:rPr>
              <a:t>目前尚无研究尝试将</a:t>
            </a:r>
            <a:r>
              <a:rPr kumimoji="1" lang="en-US" altLang="zh-CN" b="1" dirty="0">
                <a:solidFill>
                  <a:schemeClr val="bg1"/>
                </a:solidFill>
                <a:latin typeface="Microsoft YaHei" panose="020B0503020204020204" pitchFamily="34" charset="-122"/>
                <a:ea typeface="Microsoft YaHei" panose="020B0503020204020204" pitchFamily="34" charset="-122"/>
              </a:rPr>
              <a:t>AI</a:t>
            </a:r>
            <a:r>
              <a:rPr kumimoji="1" lang="zh-CN" altLang="en-US" b="1" dirty="0">
                <a:solidFill>
                  <a:schemeClr val="bg1"/>
                </a:solidFill>
                <a:latin typeface="Microsoft YaHei" panose="020B0503020204020204" pitchFamily="34" charset="-122"/>
                <a:ea typeface="Microsoft YaHei" panose="020B0503020204020204" pitchFamily="34" charset="-122"/>
              </a:rPr>
              <a:t>至于一个自然科学闭环研究的中心（而非从属）地位</a:t>
            </a:r>
          </a:p>
        </p:txBody>
      </p:sp>
    </p:spTree>
    <p:extLst>
      <p:ext uri="{BB962C8B-B14F-4D97-AF65-F5344CB8AC3E}">
        <p14:creationId xmlns:p14="http://schemas.microsoft.com/office/powerpoint/2010/main" val="23148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872E7-8CB2-2806-5081-A2269CF8CF1C}"/>
              </a:ext>
            </a:extLst>
          </p:cNvPr>
          <p:cNvSpPr>
            <a:spLocks noGrp="1"/>
          </p:cNvSpPr>
          <p:nvPr>
            <p:ph type="title"/>
          </p:nvPr>
        </p:nvSpPr>
        <p:spPr/>
        <p:txBody>
          <a:bodyPr>
            <a:normAutofit fontScale="90000"/>
          </a:bodyPr>
          <a:lstStyle/>
          <a:p>
            <a:r>
              <a:rPr kumimoji="1" lang="zh-CN" altLang="en-US" dirty="0"/>
              <a:t>生物学闭环科学测试研究：</a:t>
            </a:r>
            <a:br>
              <a:rPr kumimoji="1" lang="en-US" altLang="zh-CN" dirty="0"/>
            </a:br>
            <a:r>
              <a:rPr kumimoji="1" lang="zh-CN" altLang="en-US" dirty="0"/>
              <a:t>研究影响</a:t>
            </a:r>
            <a:r>
              <a:rPr kumimoji="1" lang="en-US" altLang="zh-CN" dirty="0"/>
              <a:t>DNA</a:t>
            </a:r>
            <a:r>
              <a:rPr kumimoji="1" lang="zh-CN" altLang="en-US" dirty="0"/>
              <a:t>凝胶电泳的因素</a:t>
            </a:r>
          </a:p>
        </p:txBody>
      </p:sp>
      <p:sp>
        <p:nvSpPr>
          <p:cNvPr id="3" name="日期占位符 2">
            <a:extLst>
              <a:ext uri="{FF2B5EF4-FFF2-40B4-BE49-F238E27FC236}">
                <a16:creationId xmlns:a16="http://schemas.microsoft.com/office/drawing/2014/main" id="{D44DEAC2-32B2-F9F4-3CAD-74B4D8901F69}"/>
              </a:ext>
            </a:extLst>
          </p:cNvPr>
          <p:cNvSpPr>
            <a:spLocks noGrp="1"/>
          </p:cNvSpPr>
          <p:nvPr>
            <p:ph type="dt" sz="half" idx="10"/>
          </p:nvPr>
        </p:nvSpPr>
        <p:spPr/>
        <p:txBody>
          <a:bodyPr/>
          <a:lstStyle/>
          <a:p>
            <a:fld id="{20FBA24C-F101-EF43-AF8C-6E03BE1E0EF3}"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9CD83FEF-3D47-2DF2-B7F5-AA35E9D7150F}"/>
              </a:ext>
            </a:extLst>
          </p:cNvPr>
          <p:cNvSpPr>
            <a:spLocks noGrp="1"/>
          </p:cNvSpPr>
          <p:nvPr>
            <p:ph type="sldNum" sz="quarter" idx="12"/>
          </p:nvPr>
        </p:nvSpPr>
        <p:spPr/>
        <p:txBody>
          <a:bodyPr/>
          <a:lstStyle/>
          <a:p>
            <a:fld id="{A4911521-5835-3843-8C40-A05C163B5C5F}" type="slidenum">
              <a:rPr lang="en-CN" smtClean="0"/>
              <a:pPr/>
              <a:t>6</a:t>
            </a:fld>
            <a:endParaRPr lang="en-CN" dirty="0"/>
          </a:p>
        </p:txBody>
      </p:sp>
      <p:sp>
        <p:nvSpPr>
          <p:cNvPr id="5" name="页脚占位符 4">
            <a:extLst>
              <a:ext uri="{FF2B5EF4-FFF2-40B4-BE49-F238E27FC236}">
                <a16:creationId xmlns:a16="http://schemas.microsoft.com/office/drawing/2014/main" id="{59C9800F-1D04-25C1-3580-D42B3D406588}"/>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694E4952-466A-3AD6-E287-DD8B1C7124EE}"/>
              </a:ext>
            </a:extLst>
          </p:cNvPr>
          <p:cNvSpPr>
            <a:spLocks noGrp="1"/>
          </p:cNvSpPr>
          <p:nvPr>
            <p:ph sz="quarter" idx="13"/>
          </p:nvPr>
        </p:nvSpPr>
        <p:spPr/>
        <p:txBody>
          <a:bodyPr/>
          <a:lstStyle/>
          <a:p>
            <a:r>
              <a:rPr lang="en-US" altLang="zh-CN" dirty="0"/>
              <a:t>Image source: Google Image</a:t>
            </a:r>
            <a:endParaRPr lang="zh-CN" altLang="en-US" dirty="0"/>
          </a:p>
        </p:txBody>
      </p:sp>
      <p:pic>
        <p:nvPicPr>
          <p:cNvPr id="7" name="Picture 6">
            <a:extLst>
              <a:ext uri="{FF2B5EF4-FFF2-40B4-BE49-F238E27FC236}">
                <a16:creationId xmlns:a16="http://schemas.microsoft.com/office/drawing/2014/main" id="{08386A2D-01AB-0177-A6E2-17BBF9F698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1" r="43923"/>
          <a:stretch/>
        </p:blipFill>
        <p:spPr bwMode="auto">
          <a:xfrm>
            <a:off x="242440" y="945105"/>
            <a:ext cx="5295869" cy="332209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96EECE8-437C-FF9E-560A-81D99EDC0F08}"/>
              </a:ext>
            </a:extLst>
          </p:cNvPr>
          <p:cNvSpPr txBox="1"/>
          <p:nvPr/>
        </p:nvSpPr>
        <p:spPr>
          <a:xfrm>
            <a:off x="159446" y="4361256"/>
            <a:ext cx="5141897" cy="2031325"/>
          </a:xfrm>
          <a:prstGeom prst="rect">
            <a:avLst/>
          </a:prstGeom>
          <a:noFill/>
        </p:spPr>
        <p:txBody>
          <a:bodyPr wrap="square" rtlCol="0">
            <a:noAutofit/>
          </a:bodyPr>
          <a:lstStyle/>
          <a:p>
            <a:pPr algn="just"/>
            <a:r>
              <a:rPr kumimoji="1" lang="zh-CN" altLang="en-US" b="1" dirty="0">
                <a:latin typeface="Microsoft YaHei" panose="020B0503020204020204" pitchFamily="34" charset="-122"/>
                <a:ea typeface="Microsoft YaHei" panose="020B0503020204020204" pitchFamily="34" charset="-122"/>
              </a:rPr>
              <a:t>真实条件下，能够影响</a:t>
            </a:r>
            <a:r>
              <a:rPr kumimoji="1" lang="en-US" altLang="zh-CN" b="1" dirty="0">
                <a:latin typeface="Microsoft YaHei" panose="020B0503020204020204" pitchFamily="34" charset="-122"/>
                <a:ea typeface="Microsoft YaHei" panose="020B0503020204020204" pitchFamily="34" charset="-122"/>
              </a:rPr>
              <a:t>DNA</a:t>
            </a:r>
            <a:r>
              <a:rPr kumimoji="1" lang="zh-CN" altLang="en-US" b="1" dirty="0">
                <a:latin typeface="Microsoft YaHei" panose="020B0503020204020204" pitchFamily="34" charset="-122"/>
                <a:ea typeface="Microsoft YaHei" panose="020B0503020204020204" pitchFamily="34" charset="-122"/>
              </a:rPr>
              <a:t>凝胶电泳的因素实际上有很多</a:t>
            </a:r>
            <a:r>
              <a:rPr kumimoji="1" lang="zh-CN" altLang="en-US" dirty="0">
                <a:latin typeface="Microsoft YaHei" panose="020B0503020204020204" pitchFamily="34" charset="-122"/>
                <a:ea typeface="Microsoft YaHei" panose="020B0503020204020204" pitchFamily="34" charset="-122"/>
              </a:rPr>
              <a:t>，如：</a:t>
            </a:r>
            <a:endParaRPr kumimoji="1" lang="en-US" altLang="zh-CN" dirty="0">
              <a:latin typeface="Microsoft YaHei" panose="020B0503020204020204" pitchFamily="34" charset="-122"/>
              <a:ea typeface="Microsoft YaHei" panose="020B0503020204020204" pitchFamily="34" charset="-122"/>
            </a:endParaRPr>
          </a:p>
          <a:p>
            <a:pPr algn="just"/>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 电压；</a:t>
            </a:r>
            <a:r>
              <a:rPr kumimoji="1" lang="en-US" altLang="zh-CN" dirty="0">
                <a:latin typeface="Microsoft YaHei" panose="020B0503020204020204" pitchFamily="34" charset="-122"/>
                <a:ea typeface="Microsoft YaHei" panose="020B0503020204020204" pitchFamily="34" charset="-122"/>
              </a:rPr>
              <a:t>2. </a:t>
            </a:r>
            <a:r>
              <a:rPr kumimoji="1" lang="zh-CN" altLang="en-US" dirty="0">
                <a:latin typeface="Microsoft YaHei" panose="020B0503020204020204" pitchFamily="34" charset="-122"/>
                <a:ea typeface="Microsoft YaHei" panose="020B0503020204020204" pitchFamily="34" charset="-122"/>
              </a:rPr>
              <a:t>凝胶类型；</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凝胶浓度；</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片段长度；</a:t>
            </a:r>
            <a:r>
              <a:rPr kumimoji="1" lang="en-US" altLang="zh-CN" dirty="0">
                <a:latin typeface="Microsoft YaHei" panose="020B0503020204020204" pitchFamily="34" charset="-122"/>
                <a:ea typeface="Microsoft YaHei" panose="020B0503020204020204" pitchFamily="34" charset="-122"/>
              </a:rPr>
              <a:t>5.</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电荷；</a:t>
            </a:r>
            <a:r>
              <a:rPr kumimoji="1" lang="en-US" altLang="zh-CN" dirty="0">
                <a:latin typeface="Microsoft YaHei" panose="020B0503020204020204" pitchFamily="34" charset="-122"/>
                <a:ea typeface="Microsoft YaHei" panose="020B0503020204020204" pitchFamily="34" charset="-122"/>
              </a:rPr>
              <a:t> 6.</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构型；</a:t>
            </a:r>
            <a:r>
              <a:rPr kumimoji="1" lang="en-US" altLang="zh-CN" dirty="0">
                <a:latin typeface="Microsoft YaHei" panose="020B0503020204020204" pitchFamily="34" charset="-122"/>
                <a:ea typeface="Microsoft YaHei" panose="020B0503020204020204" pitchFamily="34" charset="-122"/>
              </a:rPr>
              <a:t>7.</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浓度；</a:t>
            </a:r>
            <a:r>
              <a:rPr kumimoji="1" lang="en-US" altLang="zh-CN" dirty="0">
                <a:latin typeface="Microsoft YaHei" panose="020B0503020204020204" pitchFamily="34" charset="-122"/>
                <a:ea typeface="Microsoft YaHei" panose="020B0503020204020204" pitchFamily="34" charset="-122"/>
              </a:rPr>
              <a:t>8.</a:t>
            </a:r>
            <a:r>
              <a:rPr kumimoji="1" lang="zh-CN" altLang="en-US" dirty="0">
                <a:latin typeface="Microsoft YaHei" panose="020B0503020204020204" pitchFamily="34" charset="-122"/>
                <a:ea typeface="Microsoft YaHei" panose="020B0503020204020204" pitchFamily="34" charset="-122"/>
              </a:rPr>
              <a:t> 缓冲液类型；</a:t>
            </a:r>
            <a:r>
              <a:rPr kumimoji="1" lang="en-US" altLang="zh-CN" dirty="0">
                <a:latin typeface="Microsoft YaHei" panose="020B0503020204020204" pitchFamily="34" charset="-122"/>
                <a:ea typeface="Microsoft YaHei" panose="020B0503020204020204" pitchFamily="34" charset="-122"/>
              </a:rPr>
              <a:t>9.</a:t>
            </a:r>
            <a:r>
              <a:rPr kumimoji="1" lang="zh-CN" altLang="en-US" dirty="0">
                <a:latin typeface="Microsoft YaHei" panose="020B0503020204020204" pitchFamily="34" charset="-122"/>
                <a:ea typeface="Microsoft YaHei" panose="020B0503020204020204" pitchFamily="34" charset="-122"/>
              </a:rPr>
              <a:t> 缓冲液离子强度；</a:t>
            </a:r>
            <a:r>
              <a:rPr kumimoji="1" lang="en-US" altLang="zh-CN" dirty="0">
                <a:latin typeface="Microsoft YaHei" panose="020B0503020204020204" pitchFamily="34" charset="-122"/>
                <a:ea typeface="Microsoft YaHei" panose="020B0503020204020204" pitchFamily="34" charset="-122"/>
              </a:rPr>
              <a:t>10.</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染色剂；</a:t>
            </a:r>
            <a:r>
              <a:rPr kumimoji="1" lang="en-US" altLang="zh-CN" dirty="0">
                <a:latin typeface="Microsoft YaHei" panose="020B0503020204020204" pitchFamily="34" charset="-122"/>
                <a:ea typeface="Microsoft YaHei" panose="020B0503020204020204" pitchFamily="34" charset="-122"/>
              </a:rPr>
              <a:t>11.</a:t>
            </a:r>
            <a:r>
              <a:rPr kumimoji="1" lang="zh-CN" altLang="en-US" dirty="0">
                <a:latin typeface="Microsoft YaHei" panose="020B0503020204020204" pitchFamily="34" charset="-122"/>
                <a:ea typeface="Microsoft YaHei" panose="020B0503020204020204" pitchFamily="34" charset="-122"/>
              </a:rPr>
              <a:t> 电泳时间；</a:t>
            </a:r>
            <a:r>
              <a:rPr kumimoji="1" lang="en-US" altLang="zh-CN" dirty="0">
                <a:latin typeface="Microsoft YaHei" panose="020B0503020204020204" pitchFamily="34" charset="-122"/>
                <a:ea typeface="Microsoft YaHei" panose="020B0503020204020204" pitchFamily="34" charset="-122"/>
              </a:rPr>
              <a:t>12.</a:t>
            </a:r>
            <a:r>
              <a:rPr kumimoji="1" lang="zh-CN" altLang="en-US" dirty="0">
                <a:latin typeface="Microsoft YaHei" panose="020B0503020204020204" pitchFamily="34" charset="-122"/>
                <a:ea typeface="Microsoft YaHei" panose="020B0503020204020204" pitchFamily="34" charset="-122"/>
              </a:rPr>
              <a:t>电泳温度</a:t>
            </a:r>
            <a:r>
              <a:rPr kumimoji="1" lang="en-US" altLang="zh-CN" dirty="0">
                <a:latin typeface="Microsoft YaHei" panose="020B0503020204020204" pitchFamily="34" charset="-122"/>
                <a:ea typeface="Microsoft YaHei" panose="020B0503020204020204" pitchFamily="34" charset="-122"/>
              </a:rPr>
              <a:t>……</a:t>
            </a:r>
          </a:p>
          <a:p>
            <a:pPr algn="just"/>
            <a:endParaRPr kumimoji="1"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3FE9F978-3724-4EFC-CEBA-9E260EF55B53}"/>
              </a:ext>
            </a:extLst>
          </p:cNvPr>
          <p:cNvSpPr txBox="1"/>
          <p:nvPr/>
        </p:nvSpPr>
        <p:spPr>
          <a:xfrm>
            <a:off x="5688111" y="4361256"/>
            <a:ext cx="6336000" cy="2031325"/>
          </a:xfrm>
          <a:prstGeom prst="rect">
            <a:avLst/>
          </a:prstGeom>
          <a:noFill/>
        </p:spPr>
        <p:txBody>
          <a:bodyPr wrap="square" rtlCol="0">
            <a:noAutofit/>
          </a:bodyPr>
          <a:lstStyle/>
          <a:p>
            <a:pPr algn="just"/>
            <a:r>
              <a:rPr kumimoji="1" lang="zh-CN" altLang="en-US" b="1" dirty="0">
                <a:latin typeface="Microsoft YaHei" panose="020B0503020204020204" pitchFamily="34" charset="-122"/>
                <a:ea typeface="Microsoft YaHei" panose="020B0503020204020204" pitchFamily="34" charset="-122"/>
              </a:rPr>
              <a:t>为什么即使</a:t>
            </a:r>
            <a:r>
              <a:rPr kumimoji="1" lang="en-US" altLang="zh-CN" b="1" dirty="0">
                <a:latin typeface="Microsoft YaHei" panose="020B0503020204020204" pitchFamily="34" charset="-122"/>
                <a:ea typeface="Microsoft YaHei" panose="020B0503020204020204" pitchFamily="34" charset="-122"/>
              </a:rPr>
              <a:t>DNA</a:t>
            </a:r>
            <a:r>
              <a:rPr kumimoji="1" lang="zh-CN" altLang="en-US" b="1" dirty="0">
                <a:latin typeface="Microsoft YaHei" panose="020B0503020204020204" pitchFamily="34" charset="-122"/>
                <a:ea typeface="Microsoft YaHei" panose="020B0503020204020204" pitchFamily="34" charset="-122"/>
              </a:rPr>
              <a:t>凝胶电泳技术已相对成熟，在真实科研中有时也需要研究其影响因素？</a:t>
            </a:r>
            <a:endParaRPr kumimoji="1" lang="en-US" altLang="zh-CN" b="1" dirty="0">
              <a:latin typeface="Microsoft YaHei" panose="020B0503020204020204" pitchFamily="34" charset="-122"/>
              <a:ea typeface="Microsoft YaHei" panose="020B0503020204020204" pitchFamily="34" charset="-122"/>
            </a:endParaRPr>
          </a:p>
          <a:p>
            <a:pPr algn="just"/>
            <a:r>
              <a:rPr kumimoji="1" lang="zh-CN" altLang="en-US" dirty="0">
                <a:latin typeface="Microsoft YaHei" panose="020B0503020204020204" pitchFamily="34" charset="-122"/>
                <a:ea typeface="Microsoft YaHei" panose="020B0503020204020204" pitchFamily="34" charset="-122"/>
              </a:rPr>
              <a:t>案例：</a:t>
            </a:r>
            <a:endParaRPr kumimoji="1" lang="en-US" altLang="zh-CN" dirty="0">
              <a:latin typeface="Microsoft YaHei" panose="020B0503020204020204" pitchFamily="34" charset="-122"/>
              <a:ea typeface="Microsoft YaHei" panose="020B0503020204020204" pitchFamily="34" charset="-122"/>
            </a:endParaRPr>
          </a:p>
          <a:p>
            <a:pPr algn="just"/>
            <a:r>
              <a:rPr kumimoji="1" lang="zh-CN" altLang="en-US" dirty="0">
                <a:latin typeface="Microsoft YaHei" panose="020B0503020204020204" pitchFamily="34" charset="-122"/>
                <a:ea typeface="Microsoft YaHei" panose="020B0503020204020204" pitchFamily="34" charset="-122"/>
              </a:rPr>
              <a:t>为了能够将不同大小的</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分子很好的分离，通常较大的</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分子需要使用较低浓度的凝胶，而较小的</a:t>
            </a:r>
            <a:r>
              <a:rPr kumimoji="1" lang="en-US" altLang="zh-CN" dirty="0">
                <a:latin typeface="Microsoft YaHei" panose="020B0503020204020204" pitchFamily="34" charset="-122"/>
                <a:ea typeface="Microsoft YaHei" panose="020B0503020204020204" pitchFamily="34" charset="-122"/>
              </a:rPr>
              <a:t>DNA</a:t>
            </a:r>
            <a:r>
              <a:rPr kumimoji="1" lang="zh-CN" altLang="en-US" dirty="0">
                <a:latin typeface="Microsoft YaHei" panose="020B0503020204020204" pitchFamily="34" charset="-122"/>
                <a:ea typeface="Microsoft YaHei" panose="020B0503020204020204" pitchFamily="34" charset="-122"/>
              </a:rPr>
              <a:t>分子需要使用较高浓度的凝胶</a:t>
            </a:r>
            <a:endParaRPr kumimoji="1" lang="en-US" altLang="zh-CN" dirty="0">
              <a:latin typeface="Microsoft YaHei" panose="020B0503020204020204" pitchFamily="34" charset="-122"/>
              <a:ea typeface="Microsoft YaHei" panose="020B0503020204020204" pitchFamily="34" charset="-122"/>
            </a:endParaRPr>
          </a:p>
          <a:p>
            <a:pPr algn="just"/>
            <a:r>
              <a:rPr kumimoji="1" lang="zh-CN" altLang="en-US" dirty="0">
                <a:latin typeface="Microsoft YaHei" panose="020B0503020204020204" pitchFamily="34" charset="-122"/>
                <a:ea typeface="Microsoft YaHei" panose="020B0503020204020204" pitchFamily="34" charset="-122"/>
              </a:rPr>
              <a:t>如果要最优化分离效果，需要进行研究，以确定最佳胶浓度</a:t>
            </a:r>
          </a:p>
        </p:txBody>
      </p:sp>
      <p:sp>
        <p:nvSpPr>
          <p:cNvPr id="10" name="文本框 9">
            <a:extLst>
              <a:ext uri="{FF2B5EF4-FFF2-40B4-BE49-F238E27FC236}">
                <a16:creationId xmlns:a16="http://schemas.microsoft.com/office/drawing/2014/main" id="{31715F3C-499E-3C41-5B9E-B2084AD71CDE}"/>
              </a:ext>
            </a:extLst>
          </p:cNvPr>
          <p:cNvSpPr txBox="1"/>
          <p:nvPr/>
        </p:nvSpPr>
        <p:spPr>
          <a:xfrm>
            <a:off x="5697502" y="1082659"/>
            <a:ext cx="6336000" cy="3046988"/>
          </a:xfrm>
          <a:prstGeom prst="rect">
            <a:avLst/>
          </a:prstGeom>
          <a:noFill/>
        </p:spPr>
        <p:txBody>
          <a:bodyPr wrap="square" rtlCol="0">
            <a:spAutoFit/>
          </a:bodyPr>
          <a:lstStyle/>
          <a:p>
            <a:pPr marL="0" indent="0" algn="just">
              <a:buNone/>
            </a:pPr>
            <a:r>
              <a:rPr lang="zh-CN" altLang="en-US" sz="2400" b="1" dirty="0">
                <a:latin typeface="Microsoft YaHei" panose="020B0503020204020204" pitchFamily="34" charset="-122"/>
                <a:ea typeface="Microsoft YaHei" panose="020B0503020204020204" pitchFamily="34" charset="-122"/>
              </a:rPr>
              <a:t>简单，但可</a:t>
            </a:r>
            <a:r>
              <a:rPr lang="zh-CN" altLang="en-US" sz="2400" b="1" dirty="0">
                <a:solidFill>
                  <a:srgbClr val="FF8400"/>
                </a:solidFill>
                <a:latin typeface="Microsoft YaHei" panose="020B0503020204020204" pitchFamily="34" charset="-122"/>
                <a:ea typeface="Microsoft YaHei" panose="020B0503020204020204" pitchFamily="34" charset="-122"/>
              </a:rPr>
              <a:t>以小见大</a:t>
            </a:r>
            <a:endParaRPr lang="en-US" altLang="zh-CN" sz="2400" b="1" dirty="0">
              <a:latin typeface="Microsoft YaHei" panose="020B0503020204020204" pitchFamily="34" charset="-122"/>
              <a:ea typeface="Microsoft YaHei" panose="020B0503020204020204" pitchFamily="34" charset="-122"/>
            </a:endParaRPr>
          </a:p>
          <a:p>
            <a:pPr marL="0" indent="0" algn="just">
              <a:buNone/>
            </a:pPr>
            <a:r>
              <a:rPr lang="zh-CN" altLang="en-US" sz="2400" b="1" dirty="0">
                <a:latin typeface="Microsoft YaHei" panose="020B0503020204020204" pitchFamily="34" charset="-122"/>
                <a:ea typeface="Microsoft YaHei" panose="020B0503020204020204" pitchFamily="34" charset="-122"/>
              </a:rPr>
              <a:t>完整包含</a:t>
            </a:r>
            <a:r>
              <a:rPr lang="zh-CN" altLang="en-US" sz="2400" dirty="0">
                <a:latin typeface="Microsoft YaHei" panose="020B0503020204020204" pitchFamily="34" charset="-122"/>
                <a:ea typeface="Microsoft YaHei" panose="020B0503020204020204" pitchFamily="34" charset="-122"/>
              </a:rPr>
              <a:t>了</a:t>
            </a:r>
            <a:r>
              <a:rPr lang="zh-CN" altLang="en-US" sz="2400" b="1" dirty="0">
                <a:latin typeface="Microsoft YaHei" panose="020B0503020204020204" pitchFamily="34" charset="-122"/>
                <a:ea typeface="Microsoft YaHei" panose="020B0503020204020204" pitchFamily="34" charset="-122"/>
              </a:rPr>
              <a:t>一个自然科学闭环研究成功所必须</a:t>
            </a:r>
            <a:r>
              <a:rPr lang="zh-CN" altLang="en-US" sz="2400" dirty="0">
                <a:latin typeface="Microsoft YaHei" panose="020B0503020204020204" pitchFamily="34" charset="-122"/>
                <a:ea typeface="Microsoft YaHei" panose="020B0503020204020204" pitchFamily="34" charset="-122"/>
              </a:rPr>
              <a:t>的</a:t>
            </a:r>
            <a:r>
              <a:rPr lang="zh-CN" altLang="en-US" sz="2400" b="1" dirty="0">
                <a:latin typeface="Microsoft YaHei" panose="020B0503020204020204" pitchFamily="34" charset="-122"/>
                <a:ea typeface="Microsoft YaHei" panose="020B0503020204020204" pitchFamily="34" charset="-122"/>
              </a:rPr>
              <a:t>各种关键能力和环节</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457200" indent="-457200" algn="just">
              <a:buFont typeface="+mj-lt"/>
              <a:buAutoNum type="arabicPeriod"/>
            </a:pPr>
            <a:r>
              <a:rPr lang="zh-CN" altLang="en-US" sz="2400" b="1" dirty="0">
                <a:solidFill>
                  <a:srgbClr val="FF8400"/>
                </a:solidFill>
                <a:latin typeface="Microsoft YaHei" panose="020B0503020204020204" pitchFamily="34" charset="-122"/>
                <a:ea typeface="Microsoft YaHei" panose="020B0503020204020204" pitchFamily="34" charset="-122"/>
              </a:rPr>
              <a:t>提出科学假设</a:t>
            </a:r>
            <a:endParaRPr lang="en-US" altLang="zh-CN" sz="2400" b="1" dirty="0">
              <a:solidFill>
                <a:srgbClr val="FF8400"/>
              </a:solidFill>
              <a:latin typeface="Microsoft YaHei" panose="020B0503020204020204" pitchFamily="34" charset="-122"/>
              <a:ea typeface="Microsoft YaHei" panose="020B0503020204020204" pitchFamily="34" charset="-122"/>
            </a:endParaRPr>
          </a:p>
          <a:p>
            <a:pPr marL="457200" indent="-457200" algn="just">
              <a:buFont typeface="+mj-lt"/>
              <a:buAutoNum type="arabicPeriod"/>
            </a:pPr>
            <a:r>
              <a:rPr lang="zh-CN" altLang="en-US" sz="2400" b="1" dirty="0">
                <a:solidFill>
                  <a:srgbClr val="FF8400"/>
                </a:solidFill>
                <a:latin typeface="Microsoft YaHei" panose="020B0503020204020204" pitchFamily="34" charset="-122"/>
                <a:ea typeface="Microsoft YaHei" panose="020B0503020204020204" pitchFamily="34" charset="-122"/>
              </a:rPr>
              <a:t>设计实验</a:t>
            </a:r>
            <a:endParaRPr lang="en-US" altLang="zh-CN" sz="2400" b="1" dirty="0">
              <a:solidFill>
                <a:srgbClr val="FF8400"/>
              </a:solidFill>
              <a:latin typeface="Microsoft YaHei" panose="020B0503020204020204" pitchFamily="34" charset="-122"/>
              <a:ea typeface="Microsoft YaHei" panose="020B0503020204020204" pitchFamily="34" charset="-122"/>
            </a:endParaRPr>
          </a:p>
          <a:p>
            <a:pPr marL="457200" indent="-457200" algn="just">
              <a:buFont typeface="+mj-lt"/>
              <a:buAutoNum type="arabicPeriod"/>
            </a:pPr>
            <a:r>
              <a:rPr lang="zh-CN" altLang="en-US" sz="2400" b="1" dirty="0">
                <a:solidFill>
                  <a:srgbClr val="FF8400"/>
                </a:solidFill>
                <a:latin typeface="Microsoft YaHei" panose="020B0503020204020204" pitchFamily="34" charset="-122"/>
                <a:ea typeface="Microsoft YaHei" panose="020B0503020204020204" pitchFamily="34" charset="-122"/>
              </a:rPr>
              <a:t>执行实验</a:t>
            </a:r>
            <a:endParaRPr lang="en-US" altLang="zh-CN" sz="2400" b="1" dirty="0">
              <a:solidFill>
                <a:srgbClr val="FF8400"/>
              </a:solidFill>
              <a:latin typeface="Microsoft YaHei" panose="020B0503020204020204" pitchFamily="34" charset="-122"/>
              <a:ea typeface="Microsoft YaHei" panose="020B0503020204020204" pitchFamily="34" charset="-122"/>
            </a:endParaRPr>
          </a:p>
          <a:p>
            <a:pPr marL="457200" indent="-457200" algn="just">
              <a:buFont typeface="+mj-lt"/>
              <a:buAutoNum type="arabicPeriod"/>
            </a:pPr>
            <a:r>
              <a:rPr lang="zh-CN" altLang="en-US" sz="2400" b="1" dirty="0">
                <a:solidFill>
                  <a:srgbClr val="FF8400"/>
                </a:solidFill>
                <a:latin typeface="Microsoft YaHei" panose="020B0503020204020204" pitchFamily="34" charset="-122"/>
                <a:ea typeface="Microsoft YaHei" panose="020B0503020204020204" pitchFamily="34" charset="-122"/>
              </a:rPr>
              <a:t>分析实验结果</a:t>
            </a:r>
            <a:endParaRPr lang="en-US" altLang="zh-CN" sz="2400" b="1" dirty="0">
              <a:solidFill>
                <a:srgbClr val="FF8400"/>
              </a:solidFill>
              <a:latin typeface="Microsoft YaHei" panose="020B0503020204020204" pitchFamily="34" charset="-122"/>
              <a:ea typeface="Microsoft YaHei" panose="020B0503020204020204" pitchFamily="34" charset="-122"/>
            </a:endParaRPr>
          </a:p>
          <a:p>
            <a:pPr marL="457200" indent="-457200" algn="just">
              <a:buFont typeface="+mj-lt"/>
              <a:buAutoNum type="arabicPeriod"/>
            </a:pPr>
            <a:r>
              <a:rPr lang="zh-CN" altLang="en-US" sz="2400" b="1" dirty="0">
                <a:solidFill>
                  <a:srgbClr val="FF8400"/>
                </a:solidFill>
                <a:latin typeface="Microsoft YaHei" panose="020B0503020204020204" pitchFamily="34" charset="-122"/>
                <a:ea typeface="Microsoft YaHei" panose="020B0503020204020204" pitchFamily="34" charset="-122"/>
              </a:rPr>
              <a:t>得出真实的科学结论</a:t>
            </a:r>
            <a:endParaRPr lang="en-US" altLang="zh-CN" sz="2400" b="1" dirty="0">
              <a:solidFill>
                <a:srgbClr val="FF84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6787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40FDD-D648-74A5-AC97-79AE09028580}"/>
              </a:ext>
            </a:extLst>
          </p:cNvPr>
          <p:cNvSpPr>
            <a:spLocks noGrp="1"/>
          </p:cNvSpPr>
          <p:nvPr>
            <p:ph type="title"/>
          </p:nvPr>
        </p:nvSpPr>
        <p:spPr/>
        <p:txBody>
          <a:bodyPr>
            <a:normAutofit fontScale="90000"/>
          </a:bodyPr>
          <a:lstStyle/>
          <a:p>
            <a:r>
              <a:rPr kumimoji="1" lang="zh-CN" altLang="en-US" dirty="0"/>
              <a:t>生物学闭环科学测试研究：</a:t>
            </a:r>
            <a:br>
              <a:rPr kumimoji="1" lang="en-US" altLang="zh-CN" dirty="0"/>
            </a:br>
            <a:r>
              <a:rPr kumimoji="1" lang="en-US" altLang="zh-CN" dirty="0"/>
              <a:t>AI</a:t>
            </a:r>
            <a:r>
              <a:rPr kumimoji="1" lang="zh-CN" altLang="en-US" dirty="0"/>
              <a:t>主脑科学家提出科学假设</a:t>
            </a:r>
          </a:p>
        </p:txBody>
      </p:sp>
      <p:sp>
        <p:nvSpPr>
          <p:cNvPr id="3" name="日期占位符 2">
            <a:extLst>
              <a:ext uri="{FF2B5EF4-FFF2-40B4-BE49-F238E27FC236}">
                <a16:creationId xmlns:a16="http://schemas.microsoft.com/office/drawing/2014/main" id="{BDE006CB-6FF2-BEFC-3F0D-02FBB260BC8E}"/>
              </a:ext>
            </a:extLst>
          </p:cNvPr>
          <p:cNvSpPr>
            <a:spLocks noGrp="1"/>
          </p:cNvSpPr>
          <p:nvPr>
            <p:ph type="dt" sz="half" idx="10"/>
          </p:nvPr>
        </p:nvSpPr>
        <p:spPr/>
        <p:txBody>
          <a:bodyPr/>
          <a:lstStyle/>
          <a:p>
            <a:fld id="{32234C10-EF55-F541-8021-B8248EC364A5}"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3C3565AA-3068-A538-BE49-31C911AE77AA}"/>
              </a:ext>
            </a:extLst>
          </p:cNvPr>
          <p:cNvSpPr>
            <a:spLocks noGrp="1"/>
          </p:cNvSpPr>
          <p:nvPr>
            <p:ph type="sldNum" sz="quarter" idx="12"/>
          </p:nvPr>
        </p:nvSpPr>
        <p:spPr/>
        <p:txBody>
          <a:bodyPr/>
          <a:lstStyle/>
          <a:p>
            <a:fld id="{A4911521-5835-3843-8C40-A05C163B5C5F}" type="slidenum">
              <a:rPr lang="en-CN" smtClean="0"/>
              <a:pPr/>
              <a:t>7</a:t>
            </a:fld>
            <a:endParaRPr lang="en-CN" dirty="0"/>
          </a:p>
        </p:txBody>
      </p:sp>
      <p:sp>
        <p:nvSpPr>
          <p:cNvPr id="5" name="页脚占位符 4">
            <a:extLst>
              <a:ext uri="{FF2B5EF4-FFF2-40B4-BE49-F238E27FC236}">
                <a16:creationId xmlns:a16="http://schemas.microsoft.com/office/drawing/2014/main" id="{B3FD10E3-F7CE-B5AB-36D1-61EE2C777CA7}"/>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AEBA601A-F48A-A9EB-7ED6-A1F59E44BC68}"/>
              </a:ext>
            </a:extLst>
          </p:cNvPr>
          <p:cNvSpPr>
            <a:spLocks noGrp="1"/>
          </p:cNvSpPr>
          <p:nvPr>
            <p:ph sz="quarter" idx="13"/>
          </p:nvPr>
        </p:nvSpPr>
        <p:spPr/>
        <p:txBody>
          <a:bodyPr/>
          <a:lstStyle/>
          <a:p>
            <a:r>
              <a:rPr kumimoji="1" lang="zh-CN" altLang="en-US" dirty="0"/>
              <a:t> </a:t>
            </a:r>
          </a:p>
        </p:txBody>
      </p:sp>
      <p:sp>
        <p:nvSpPr>
          <p:cNvPr id="7" name="文本框 6">
            <a:extLst>
              <a:ext uri="{FF2B5EF4-FFF2-40B4-BE49-F238E27FC236}">
                <a16:creationId xmlns:a16="http://schemas.microsoft.com/office/drawing/2014/main" id="{D4BE9D0F-D2D0-34A8-F146-52BBB3CCA2FD}"/>
              </a:ext>
            </a:extLst>
          </p:cNvPr>
          <p:cNvSpPr txBox="1"/>
          <p:nvPr/>
        </p:nvSpPr>
        <p:spPr>
          <a:xfrm>
            <a:off x="6203949" y="1052513"/>
            <a:ext cx="5688013" cy="5029390"/>
          </a:xfrm>
          <a:prstGeom prst="rect">
            <a:avLst/>
          </a:prstGeom>
          <a:noFill/>
        </p:spPr>
        <p:txBody>
          <a:bodyPr wrap="square" rtlCol="0" anchor="t">
            <a:spAutoFit/>
          </a:bodyPr>
          <a:lstStyle/>
          <a:p>
            <a:pPr>
              <a:lnSpc>
                <a:spcPct val="150000"/>
              </a:lnSpc>
            </a:pPr>
            <a:r>
              <a:rPr kumimoji="1" lang="zh-CN" altLang="en-US" dirty="0"/>
              <a:t>对话要点：</a:t>
            </a:r>
            <a:endParaRPr kumimoji="1" lang="en-US" altLang="zh-CN" dirty="0"/>
          </a:p>
          <a:p>
            <a:pPr>
              <a:lnSpc>
                <a:spcPct val="150000"/>
              </a:lnSpc>
            </a:pPr>
            <a:endParaRPr kumimoji="1" lang="en-US" altLang="zh-CN" dirty="0"/>
          </a:p>
          <a:p>
            <a:pPr>
              <a:lnSpc>
                <a:spcPct val="150000"/>
              </a:lnSpc>
            </a:pPr>
            <a:r>
              <a:rPr kumimoji="1" lang="zh-CN" altLang="en-US" b="1" dirty="0"/>
              <a:t>研究者：</a:t>
            </a:r>
            <a:endParaRPr kumimoji="1" lang="en-US" altLang="zh-CN" b="1" dirty="0"/>
          </a:p>
          <a:p>
            <a:pPr marL="285750" indent="-285750">
              <a:lnSpc>
                <a:spcPct val="150000"/>
              </a:lnSpc>
              <a:buFont typeface="Arial" panose="020B0604020202020204" pitchFamily="34" charset="0"/>
              <a:buChar char="•"/>
            </a:pPr>
            <a:r>
              <a:rPr kumimoji="1" lang="zh-CN" altLang="en-US" dirty="0"/>
              <a:t>我们扮演刚开始进行研究的新手科学家</a:t>
            </a:r>
            <a:endParaRPr kumimoji="1" lang="en-US" altLang="zh-CN" dirty="0"/>
          </a:p>
          <a:p>
            <a:pPr marL="285750" indent="-285750">
              <a:lnSpc>
                <a:spcPct val="150000"/>
              </a:lnSpc>
              <a:buFont typeface="Arial" panose="020B0604020202020204" pitchFamily="34" charset="0"/>
              <a:buChar char="•"/>
            </a:pPr>
            <a:r>
              <a:rPr kumimoji="1" lang="zh-CN" altLang="en-US" dirty="0"/>
              <a:t>请</a:t>
            </a:r>
            <a:r>
              <a:rPr kumimoji="1" lang="en-US" altLang="zh-CN" dirty="0"/>
              <a:t>GPT-4</a:t>
            </a:r>
            <a:r>
              <a:rPr kumimoji="1" lang="zh-CN" altLang="en-US" dirty="0"/>
              <a:t>扮演 </a:t>
            </a:r>
            <a:r>
              <a:rPr kumimoji="1" lang="en-US" altLang="zh-CN" dirty="0"/>
              <a:t>AI </a:t>
            </a:r>
            <a:r>
              <a:rPr kumimoji="1" lang="zh-CN" altLang="en-US" dirty="0"/>
              <a:t>主脑科学家成为我们的导师</a:t>
            </a:r>
            <a:endParaRPr kumimoji="1" lang="en-US" altLang="zh-CN" dirty="0"/>
          </a:p>
          <a:p>
            <a:pPr marL="285750" indent="-285750">
              <a:lnSpc>
                <a:spcPct val="150000"/>
              </a:lnSpc>
              <a:buFont typeface="Arial" panose="020B0604020202020204" pitchFamily="34" charset="0"/>
              <a:buChar char="•"/>
            </a:pPr>
            <a:r>
              <a:rPr kumimoji="1" lang="zh-CN" altLang="en-US" dirty="0"/>
              <a:t>询问</a:t>
            </a:r>
            <a:r>
              <a:rPr kumimoji="1" lang="en-US" altLang="zh-CN" dirty="0"/>
              <a:t>GPT-4</a:t>
            </a:r>
            <a:r>
              <a:rPr kumimoji="1" lang="zh-CN" altLang="en-US" dirty="0"/>
              <a:t>是否可以代替我们提出关于“影响</a:t>
            </a:r>
            <a:r>
              <a:rPr kumimoji="1" lang="en-US" altLang="zh-CN" dirty="0"/>
              <a:t>DNA</a:t>
            </a:r>
            <a:r>
              <a:rPr kumimoji="1" lang="zh-CN" altLang="en-US" dirty="0"/>
              <a:t>凝胶电泳的因素”的科学假设</a:t>
            </a:r>
            <a:endParaRPr kumimoji="1" lang="en-US" altLang="zh-CN" dirty="0"/>
          </a:p>
          <a:p>
            <a:pPr>
              <a:lnSpc>
                <a:spcPct val="150000"/>
              </a:lnSpc>
            </a:pPr>
            <a:endParaRPr kumimoji="1" lang="en-US" altLang="zh-CN" dirty="0"/>
          </a:p>
          <a:p>
            <a:pPr>
              <a:lnSpc>
                <a:spcPct val="150000"/>
              </a:lnSpc>
            </a:pPr>
            <a:r>
              <a:rPr kumimoji="1" lang="en-US" altLang="zh-CN" b="1" dirty="0"/>
              <a:t>GPT-4</a:t>
            </a:r>
            <a:r>
              <a:rPr kumimoji="1" lang="zh-CN" altLang="en-US" b="1" dirty="0"/>
              <a:t>回答：</a:t>
            </a:r>
            <a:endParaRPr kumimoji="1" lang="en-US" altLang="zh-CN" b="1" dirty="0"/>
          </a:p>
          <a:p>
            <a:pPr marL="285750" indent="-285750">
              <a:lnSpc>
                <a:spcPct val="150000"/>
              </a:lnSpc>
              <a:buFont typeface="Arial" panose="020B0604020202020204" pitchFamily="34" charset="0"/>
              <a:buChar char="•"/>
            </a:pPr>
            <a:r>
              <a:rPr kumimoji="1" lang="zh-CN" altLang="en-US" dirty="0"/>
              <a:t>提供了</a:t>
            </a:r>
            <a:r>
              <a:rPr kumimoji="1" lang="en-US" altLang="zh-CN" dirty="0"/>
              <a:t>5</a:t>
            </a:r>
            <a:r>
              <a:rPr kumimoji="1" lang="zh-CN" altLang="en-US" dirty="0"/>
              <a:t>种假设（电压、凝胶组成和浓度、</a:t>
            </a:r>
            <a:r>
              <a:rPr kumimoji="1" lang="en-US" altLang="zh-CN" dirty="0"/>
              <a:t>DNA</a:t>
            </a:r>
            <a:r>
              <a:rPr kumimoji="1" lang="zh-CN" altLang="en-US" dirty="0"/>
              <a:t>长度和构型、染色剂、缓冲液离子强度和组成）</a:t>
            </a:r>
            <a:endParaRPr kumimoji="1" lang="en-US" altLang="zh-CN" dirty="0"/>
          </a:p>
          <a:p>
            <a:pPr>
              <a:lnSpc>
                <a:spcPct val="150000"/>
              </a:lnSpc>
            </a:pPr>
            <a:endParaRPr kumimoji="1" lang="zh-CN" altLang="en-US" dirty="0"/>
          </a:p>
        </p:txBody>
      </p:sp>
      <p:pic>
        <p:nvPicPr>
          <p:cNvPr id="10" name="图片 9">
            <a:extLst>
              <a:ext uri="{FF2B5EF4-FFF2-40B4-BE49-F238E27FC236}">
                <a16:creationId xmlns:a16="http://schemas.microsoft.com/office/drawing/2014/main" id="{9E20D563-AED3-67F8-2548-A911D8B78181}"/>
              </a:ext>
            </a:extLst>
          </p:cNvPr>
          <p:cNvPicPr>
            <a:picLocks noChangeAspect="1"/>
          </p:cNvPicPr>
          <p:nvPr/>
        </p:nvPicPr>
        <p:blipFill>
          <a:blip r:embed="rId2"/>
          <a:stretch>
            <a:fillRect/>
          </a:stretch>
        </p:blipFill>
        <p:spPr>
          <a:xfrm>
            <a:off x="1200182" y="1016338"/>
            <a:ext cx="3743261" cy="5400000"/>
          </a:xfrm>
          <a:prstGeom prst="rect">
            <a:avLst/>
          </a:prstGeom>
        </p:spPr>
      </p:pic>
    </p:spTree>
    <p:extLst>
      <p:ext uri="{BB962C8B-B14F-4D97-AF65-F5344CB8AC3E}">
        <p14:creationId xmlns:p14="http://schemas.microsoft.com/office/powerpoint/2010/main" val="34405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40FDD-D648-74A5-AC97-79AE09028580}"/>
              </a:ext>
            </a:extLst>
          </p:cNvPr>
          <p:cNvSpPr>
            <a:spLocks noGrp="1"/>
          </p:cNvSpPr>
          <p:nvPr>
            <p:ph type="title"/>
          </p:nvPr>
        </p:nvSpPr>
        <p:spPr/>
        <p:txBody>
          <a:bodyPr>
            <a:normAutofit fontScale="90000"/>
          </a:bodyPr>
          <a:lstStyle/>
          <a:p>
            <a:r>
              <a:rPr kumimoji="1" lang="zh-CN" altLang="en-US" dirty="0"/>
              <a:t>生物学闭环科学测试研究：</a:t>
            </a:r>
            <a:br>
              <a:rPr kumimoji="1" lang="en-US" altLang="zh-CN" dirty="0"/>
            </a:br>
            <a:r>
              <a:rPr kumimoji="1" lang="en-US" altLang="zh-CN" dirty="0"/>
              <a:t>AI</a:t>
            </a:r>
            <a:r>
              <a:rPr kumimoji="1" lang="zh-CN" altLang="en-US" dirty="0"/>
              <a:t>主脑科学家</a:t>
            </a:r>
            <a:r>
              <a:rPr lang="zh-CN" altLang="en-US" sz="3200" dirty="0"/>
              <a:t>基于可获取的</a:t>
            </a:r>
            <a:r>
              <a:rPr lang="zh-CN" altLang="en-US" sz="3200" b="1" dirty="0"/>
              <a:t>真实的实验条件</a:t>
            </a:r>
            <a:r>
              <a:rPr lang="zh-CN" altLang="en-US" sz="3200" dirty="0"/>
              <a:t>，修正科学假设</a:t>
            </a:r>
            <a:endParaRPr kumimoji="1" lang="zh-CN" altLang="en-US" dirty="0"/>
          </a:p>
        </p:txBody>
      </p:sp>
      <p:sp>
        <p:nvSpPr>
          <p:cNvPr id="3" name="日期占位符 2">
            <a:extLst>
              <a:ext uri="{FF2B5EF4-FFF2-40B4-BE49-F238E27FC236}">
                <a16:creationId xmlns:a16="http://schemas.microsoft.com/office/drawing/2014/main" id="{BDE006CB-6FF2-BEFC-3F0D-02FBB260BC8E}"/>
              </a:ext>
            </a:extLst>
          </p:cNvPr>
          <p:cNvSpPr>
            <a:spLocks noGrp="1"/>
          </p:cNvSpPr>
          <p:nvPr>
            <p:ph type="dt" sz="half" idx="10"/>
          </p:nvPr>
        </p:nvSpPr>
        <p:spPr/>
        <p:txBody>
          <a:bodyPr/>
          <a:lstStyle/>
          <a:p>
            <a:fld id="{0F9D9F4E-FCEF-AF46-92F2-A05281ED850C}"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3C3565AA-3068-A538-BE49-31C911AE77AA}"/>
              </a:ext>
            </a:extLst>
          </p:cNvPr>
          <p:cNvSpPr>
            <a:spLocks noGrp="1"/>
          </p:cNvSpPr>
          <p:nvPr>
            <p:ph type="sldNum" sz="quarter" idx="12"/>
          </p:nvPr>
        </p:nvSpPr>
        <p:spPr/>
        <p:txBody>
          <a:bodyPr/>
          <a:lstStyle/>
          <a:p>
            <a:fld id="{A4911521-5835-3843-8C40-A05C163B5C5F}" type="slidenum">
              <a:rPr lang="en-CN" smtClean="0"/>
              <a:pPr/>
              <a:t>8</a:t>
            </a:fld>
            <a:endParaRPr lang="en-CN" dirty="0"/>
          </a:p>
        </p:txBody>
      </p:sp>
      <p:sp>
        <p:nvSpPr>
          <p:cNvPr id="5" name="页脚占位符 4">
            <a:extLst>
              <a:ext uri="{FF2B5EF4-FFF2-40B4-BE49-F238E27FC236}">
                <a16:creationId xmlns:a16="http://schemas.microsoft.com/office/drawing/2014/main" id="{B3FD10E3-F7CE-B5AB-36D1-61EE2C777CA7}"/>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AEBA601A-F48A-A9EB-7ED6-A1F59E44BC68}"/>
              </a:ext>
            </a:extLst>
          </p:cNvPr>
          <p:cNvSpPr>
            <a:spLocks noGrp="1"/>
          </p:cNvSpPr>
          <p:nvPr>
            <p:ph sz="quarter" idx="13"/>
          </p:nvPr>
        </p:nvSpPr>
        <p:spPr/>
        <p:txBody>
          <a:bodyPr/>
          <a:lstStyle/>
          <a:p>
            <a:r>
              <a:rPr kumimoji="1" lang="zh-CN" altLang="en-US" dirty="0"/>
              <a:t> </a:t>
            </a:r>
          </a:p>
        </p:txBody>
      </p:sp>
      <p:sp>
        <p:nvSpPr>
          <p:cNvPr id="7" name="文本框 6">
            <a:extLst>
              <a:ext uri="{FF2B5EF4-FFF2-40B4-BE49-F238E27FC236}">
                <a16:creationId xmlns:a16="http://schemas.microsoft.com/office/drawing/2014/main" id="{D4BE9D0F-D2D0-34A8-F146-52BBB3CCA2FD}"/>
              </a:ext>
            </a:extLst>
          </p:cNvPr>
          <p:cNvSpPr txBox="1"/>
          <p:nvPr/>
        </p:nvSpPr>
        <p:spPr>
          <a:xfrm>
            <a:off x="6203949" y="1052513"/>
            <a:ext cx="5688013" cy="5029390"/>
          </a:xfrm>
          <a:prstGeom prst="rect">
            <a:avLst/>
          </a:prstGeom>
          <a:noFill/>
        </p:spPr>
        <p:txBody>
          <a:bodyPr wrap="square" rtlCol="0" anchor="t">
            <a:spAutoFit/>
          </a:bodyPr>
          <a:lstStyle/>
          <a:p>
            <a:pPr>
              <a:lnSpc>
                <a:spcPct val="150000"/>
              </a:lnSpc>
            </a:pPr>
            <a:r>
              <a:rPr kumimoji="1" lang="zh-CN" altLang="en-US" dirty="0"/>
              <a:t>对话要点：</a:t>
            </a:r>
            <a:endParaRPr kumimoji="1" lang="en-US" altLang="zh-CN" dirty="0"/>
          </a:p>
          <a:p>
            <a:pPr>
              <a:lnSpc>
                <a:spcPct val="150000"/>
              </a:lnSpc>
            </a:pPr>
            <a:endParaRPr kumimoji="1" lang="en-US" altLang="zh-CN" dirty="0"/>
          </a:p>
          <a:p>
            <a:pPr>
              <a:lnSpc>
                <a:spcPct val="150000"/>
              </a:lnSpc>
            </a:pPr>
            <a:r>
              <a:rPr kumimoji="1" lang="zh-CN" altLang="en-US" b="1" dirty="0"/>
              <a:t>研究者：</a:t>
            </a:r>
            <a:endParaRPr kumimoji="1" lang="en-US" altLang="zh-CN" b="1" dirty="0"/>
          </a:p>
          <a:p>
            <a:pPr marL="285750" indent="-285750">
              <a:lnSpc>
                <a:spcPct val="150000"/>
              </a:lnSpc>
              <a:buFont typeface="Arial" panose="020B0604020202020204" pitchFamily="34" charset="0"/>
              <a:buChar char="•"/>
            </a:pPr>
            <a:r>
              <a:rPr kumimoji="1" lang="zh-CN" altLang="en-US" dirty="0"/>
              <a:t>说明真实的实验条件</a:t>
            </a:r>
            <a:endParaRPr kumimoji="1" lang="en-US" altLang="zh-CN" dirty="0"/>
          </a:p>
          <a:p>
            <a:pPr marL="285750" indent="-285750">
              <a:lnSpc>
                <a:spcPct val="150000"/>
              </a:lnSpc>
              <a:buFont typeface="Arial" panose="020B0604020202020204" pitchFamily="34" charset="0"/>
              <a:buChar char="•"/>
            </a:pPr>
            <a:r>
              <a:rPr kumimoji="1" lang="zh-CN" altLang="en-US" dirty="0"/>
              <a:t>请</a:t>
            </a:r>
            <a:r>
              <a:rPr kumimoji="1" lang="en-US" altLang="zh-CN" dirty="0"/>
              <a:t>GPT-4</a:t>
            </a:r>
            <a:r>
              <a:rPr kumimoji="1" lang="zh-CN" altLang="en-US" dirty="0"/>
              <a:t>在真实的实验条件基础上优化假设</a:t>
            </a:r>
            <a:endParaRPr kumimoji="1" lang="en-US" altLang="zh-CN" dirty="0"/>
          </a:p>
          <a:p>
            <a:pPr>
              <a:lnSpc>
                <a:spcPct val="150000"/>
              </a:lnSpc>
            </a:pPr>
            <a:endParaRPr kumimoji="1" lang="en-US" altLang="zh-CN" dirty="0"/>
          </a:p>
          <a:p>
            <a:pPr>
              <a:lnSpc>
                <a:spcPct val="150000"/>
              </a:lnSpc>
            </a:pPr>
            <a:r>
              <a:rPr kumimoji="1" lang="en-US" altLang="zh-CN" b="1" dirty="0"/>
              <a:t>GPT-4</a:t>
            </a:r>
            <a:r>
              <a:rPr kumimoji="1" lang="zh-CN" altLang="en-US" b="1" dirty="0"/>
              <a:t>回答：</a:t>
            </a:r>
            <a:endParaRPr kumimoji="1" lang="en-US" altLang="zh-CN" b="1" dirty="0"/>
          </a:p>
          <a:p>
            <a:pPr marL="285750" indent="-285750">
              <a:lnSpc>
                <a:spcPct val="150000"/>
              </a:lnSpc>
              <a:buFont typeface="Arial" panose="020B0604020202020204" pitchFamily="34" charset="0"/>
              <a:buChar char="•"/>
            </a:pPr>
            <a:r>
              <a:rPr kumimoji="1" lang="zh-CN" altLang="en-US" dirty="0"/>
              <a:t>将可检验的假设从</a:t>
            </a:r>
            <a:r>
              <a:rPr kumimoji="1" lang="en-US" altLang="zh-CN" dirty="0"/>
              <a:t>5</a:t>
            </a:r>
            <a:r>
              <a:rPr kumimoji="1" lang="zh-CN" altLang="en-US" dirty="0"/>
              <a:t>种（电压、凝胶组成和浓度、</a:t>
            </a:r>
            <a:r>
              <a:rPr kumimoji="1" lang="en-US" altLang="zh-CN" dirty="0"/>
              <a:t>DNA</a:t>
            </a:r>
            <a:r>
              <a:rPr kumimoji="1" lang="zh-CN" altLang="en-US" dirty="0"/>
              <a:t>长度和构型、染色剂、缓冲液离子强度和组成）优化为</a:t>
            </a:r>
            <a:r>
              <a:rPr kumimoji="1" lang="en-US" altLang="zh-CN" dirty="0"/>
              <a:t>2</a:t>
            </a:r>
            <a:r>
              <a:rPr kumimoji="1" lang="zh-CN" altLang="en-US" dirty="0"/>
              <a:t>种：</a:t>
            </a:r>
            <a:endParaRPr kumimoji="1" lang="en-US" altLang="zh-CN" dirty="0"/>
          </a:p>
          <a:p>
            <a:pPr marL="742950" lvl="1" indent="-285750">
              <a:lnSpc>
                <a:spcPct val="150000"/>
              </a:lnSpc>
              <a:buFont typeface="Arial" panose="020B0604020202020204" pitchFamily="34" charset="0"/>
              <a:buChar char="•"/>
            </a:pPr>
            <a:r>
              <a:rPr kumimoji="1" lang="zh-CN" altLang="en-US" dirty="0"/>
              <a:t>电压</a:t>
            </a:r>
            <a:endParaRPr kumimoji="1" lang="en-US" altLang="zh-CN" dirty="0"/>
          </a:p>
          <a:p>
            <a:pPr marL="742950" lvl="1" indent="-285750">
              <a:lnSpc>
                <a:spcPct val="150000"/>
              </a:lnSpc>
              <a:buFont typeface="Arial" panose="020B0604020202020204" pitchFamily="34" charset="0"/>
              <a:buChar char="•"/>
            </a:pPr>
            <a:r>
              <a:rPr kumimoji="1" lang="zh-CN" altLang="en-US" dirty="0"/>
              <a:t>凝胶浓度</a:t>
            </a:r>
            <a:endParaRPr kumimoji="1" lang="en-US" altLang="zh-CN" dirty="0"/>
          </a:p>
        </p:txBody>
      </p:sp>
      <p:pic>
        <p:nvPicPr>
          <p:cNvPr id="8" name="图片 7">
            <a:extLst>
              <a:ext uri="{FF2B5EF4-FFF2-40B4-BE49-F238E27FC236}">
                <a16:creationId xmlns:a16="http://schemas.microsoft.com/office/drawing/2014/main" id="{0FDBD51D-154B-B6FF-4F85-B0E5A7CEB94D}"/>
              </a:ext>
            </a:extLst>
          </p:cNvPr>
          <p:cNvPicPr>
            <a:picLocks noChangeAspect="1"/>
          </p:cNvPicPr>
          <p:nvPr/>
        </p:nvPicPr>
        <p:blipFill>
          <a:blip r:embed="rId2"/>
          <a:stretch>
            <a:fillRect/>
          </a:stretch>
        </p:blipFill>
        <p:spPr>
          <a:xfrm>
            <a:off x="518398" y="1014337"/>
            <a:ext cx="5106830" cy="5400000"/>
          </a:xfrm>
          <a:prstGeom prst="rect">
            <a:avLst/>
          </a:prstGeom>
        </p:spPr>
      </p:pic>
    </p:spTree>
    <p:extLst>
      <p:ext uri="{BB962C8B-B14F-4D97-AF65-F5344CB8AC3E}">
        <p14:creationId xmlns:p14="http://schemas.microsoft.com/office/powerpoint/2010/main" val="3286878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40FDD-D648-74A5-AC97-79AE09028580}"/>
              </a:ext>
            </a:extLst>
          </p:cNvPr>
          <p:cNvSpPr>
            <a:spLocks noGrp="1"/>
          </p:cNvSpPr>
          <p:nvPr>
            <p:ph type="title"/>
          </p:nvPr>
        </p:nvSpPr>
        <p:spPr/>
        <p:txBody>
          <a:bodyPr>
            <a:normAutofit fontScale="90000"/>
          </a:bodyPr>
          <a:lstStyle/>
          <a:p>
            <a:r>
              <a:rPr kumimoji="1" lang="zh-CN" altLang="en-US" dirty="0"/>
              <a:t>生物学闭环科学测试研究：</a:t>
            </a:r>
            <a:br>
              <a:rPr kumimoji="1" lang="en-US" altLang="zh-CN" dirty="0"/>
            </a:br>
            <a:r>
              <a:rPr kumimoji="1" lang="en-US" altLang="zh-CN" dirty="0"/>
              <a:t>AI</a:t>
            </a:r>
            <a:r>
              <a:rPr kumimoji="1" lang="zh-CN" altLang="en-US" dirty="0"/>
              <a:t>主脑科学家</a:t>
            </a:r>
            <a:r>
              <a:rPr lang="zh-CN" altLang="en-US" sz="3200" dirty="0"/>
              <a:t>根据科学假设，设计并指导实验</a:t>
            </a:r>
            <a:endParaRPr kumimoji="1" lang="zh-CN" altLang="en-US" dirty="0"/>
          </a:p>
        </p:txBody>
      </p:sp>
      <p:sp>
        <p:nvSpPr>
          <p:cNvPr id="3" name="日期占位符 2">
            <a:extLst>
              <a:ext uri="{FF2B5EF4-FFF2-40B4-BE49-F238E27FC236}">
                <a16:creationId xmlns:a16="http://schemas.microsoft.com/office/drawing/2014/main" id="{BDE006CB-6FF2-BEFC-3F0D-02FBB260BC8E}"/>
              </a:ext>
            </a:extLst>
          </p:cNvPr>
          <p:cNvSpPr>
            <a:spLocks noGrp="1"/>
          </p:cNvSpPr>
          <p:nvPr>
            <p:ph type="dt" sz="half" idx="10"/>
          </p:nvPr>
        </p:nvSpPr>
        <p:spPr/>
        <p:txBody>
          <a:bodyPr/>
          <a:lstStyle/>
          <a:p>
            <a:fld id="{4F62C842-3826-6A48-BEB9-0481325584B0}" type="datetime1">
              <a:rPr lang="zh-CN" altLang="en-US" smtClean="0"/>
              <a:t>2023/5/19</a:t>
            </a:fld>
            <a:endParaRPr lang="en-CN" dirty="0"/>
          </a:p>
        </p:txBody>
      </p:sp>
      <p:sp>
        <p:nvSpPr>
          <p:cNvPr id="4" name="灯片编号占位符 3">
            <a:extLst>
              <a:ext uri="{FF2B5EF4-FFF2-40B4-BE49-F238E27FC236}">
                <a16:creationId xmlns:a16="http://schemas.microsoft.com/office/drawing/2014/main" id="{3C3565AA-3068-A538-BE49-31C911AE77AA}"/>
              </a:ext>
            </a:extLst>
          </p:cNvPr>
          <p:cNvSpPr>
            <a:spLocks noGrp="1"/>
          </p:cNvSpPr>
          <p:nvPr>
            <p:ph type="sldNum" sz="quarter" idx="12"/>
          </p:nvPr>
        </p:nvSpPr>
        <p:spPr/>
        <p:txBody>
          <a:bodyPr/>
          <a:lstStyle/>
          <a:p>
            <a:fld id="{A4911521-5835-3843-8C40-A05C163B5C5F}" type="slidenum">
              <a:rPr lang="en-CN" smtClean="0"/>
              <a:pPr/>
              <a:t>9</a:t>
            </a:fld>
            <a:endParaRPr lang="en-CN" dirty="0"/>
          </a:p>
        </p:txBody>
      </p:sp>
      <p:sp>
        <p:nvSpPr>
          <p:cNvPr id="5" name="页脚占位符 4">
            <a:extLst>
              <a:ext uri="{FF2B5EF4-FFF2-40B4-BE49-F238E27FC236}">
                <a16:creationId xmlns:a16="http://schemas.microsoft.com/office/drawing/2014/main" id="{B3FD10E3-F7CE-B5AB-36D1-61EE2C777CA7}"/>
              </a:ext>
            </a:extLst>
          </p:cNvPr>
          <p:cNvSpPr>
            <a:spLocks noGrp="1"/>
          </p:cNvSpPr>
          <p:nvPr>
            <p:ph type="ftr" sz="quarter" idx="11"/>
          </p:nvPr>
        </p:nvSpPr>
        <p:spPr/>
        <p:txBody>
          <a:bodyPr/>
          <a:lstStyle/>
          <a:p>
            <a:r>
              <a:rPr lang="zh-CN" altLang="en-US"/>
              <a:t>杨子杰</a:t>
            </a:r>
            <a:endParaRPr lang="en-CN" altLang="zh-CN"/>
          </a:p>
        </p:txBody>
      </p:sp>
      <p:sp>
        <p:nvSpPr>
          <p:cNvPr id="6" name="内容占位符 5">
            <a:extLst>
              <a:ext uri="{FF2B5EF4-FFF2-40B4-BE49-F238E27FC236}">
                <a16:creationId xmlns:a16="http://schemas.microsoft.com/office/drawing/2014/main" id="{AEBA601A-F48A-A9EB-7ED6-A1F59E44BC68}"/>
              </a:ext>
            </a:extLst>
          </p:cNvPr>
          <p:cNvSpPr>
            <a:spLocks noGrp="1"/>
          </p:cNvSpPr>
          <p:nvPr>
            <p:ph sz="quarter" idx="13"/>
          </p:nvPr>
        </p:nvSpPr>
        <p:spPr/>
        <p:txBody>
          <a:bodyPr/>
          <a:lstStyle/>
          <a:p>
            <a:r>
              <a:rPr kumimoji="1" lang="zh-CN" altLang="en-US" dirty="0"/>
              <a:t> </a:t>
            </a:r>
          </a:p>
        </p:txBody>
      </p:sp>
      <p:sp>
        <p:nvSpPr>
          <p:cNvPr id="7" name="文本框 6">
            <a:extLst>
              <a:ext uri="{FF2B5EF4-FFF2-40B4-BE49-F238E27FC236}">
                <a16:creationId xmlns:a16="http://schemas.microsoft.com/office/drawing/2014/main" id="{D4BE9D0F-D2D0-34A8-F146-52BBB3CCA2FD}"/>
              </a:ext>
            </a:extLst>
          </p:cNvPr>
          <p:cNvSpPr txBox="1"/>
          <p:nvPr/>
        </p:nvSpPr>
        <p:spPr>
          <a:xfrm>
            <a:off x="6203949" y="1052513"/>
            <a:ext cx="5688013" cy="4198393"/>
          </a:xfrm>
          <a:prstGeom prst="rect">
            <a:avLst/>
          </a:prstGeom>
          <a:noFill/>
        </p:spPr>
        <p:txBody>
          <a:bodyPr wrap="square" rtlCol="0" anchor="t">
            <a:spAutoFit/>
          </a:bodyPr>
          <a:lstStyle/>
          <a:p>
            <a:pPr>
              <a:lnSpc>
                <a:spcPct val="150000"/>
              </a:lnSpc>
            </a:pPr>
            <a:r>
              <a:rPr kumimoji="1" lang="zh-CN" altLang="en-US" dirty="0"/>
              <a:t>对话要点：</a:t>
            </a:r>
            <a:endParaRPr kumimoji="1" lang="en-US" altLang="zh-CN" dirty="0"/>
          </a:p>
          <a:p>
            <a:pPr>
              <a:lnSpc>
                <a:spcPct val="150000"/>
              </a:lnSpc>
            </a:pPr>
            <a:endParaRPr kumimoji="1" lang="en-US" altLang="zh-CN" dirty="0"/>
          </a:p>
          <a:p>
            <a:pPr>
              <a:lnSpc>
                <a:spcPct val="150000"/>
              </a:lnSpc>
            </a:pPr>
            <a:r>
              <a:rPr kumimoji="1" lang="zh-CN" altLang="en-US" b="1" dirty="0"/>
              <a:t>研究者：</a:t>
            </a:r>
            <a:endParaRPr kumimoji="1" lang="en-US" altLang="zh-CN" dirty="0"/>
          </a:p>
          <a:p>
            <a:pPr marL="285750" indent="-285750">
              <a:lnSpc>
                <a:spcPct val="150000"/>
              </a:lnSpc>
              <a:buFont typeface="Arial" panose="020B0604020202020204" pitchFamily="34" charset="0"/>
              <a:buChar char="•"/>
            </a:pPr>
            <a:r>
              <a:rPr kumimoji="1" lang="zh-CN" altLang="en-US" dirty="0"/>
              <a:t>请</a:t>
            </a:r>
            <a:r>
              <a:rPr kumimoji="1" lang="en-US" altLang="zh-CN" dirty="0"/>
              <a:t>GPT-4</a:t>
            </a:r>
            <a:r>
              <a:rPr kumimoji="1" lang="zh-CN" altLang="en-US" dirty="0"/>
              <a:t>设计能够检验其假设的实验</a:t>
            </a:r>
            <a:endParaRPr kumimoji="1" lang="en-US" altLang="zh-CN" dirty="0"/>
          </a:p>
          <a:p>
            <a:pPr>
              <a:lnSpc>
                <a:spcPct val="150000"/>
              </a:lnSpc>
            </a:pPr>
            <a:endParaRPr kumimoji="1" lang="en-US" altLang="zh-CN" dirty="0"/>
          </a:p>
          <a:p>
            <a:pPr>
              <a:lnSpc>
                <a:spcPct val="150000"/>
              </a:lnSpc>
            </a:pPr>
            <a:r>
              <a:rPr kumimoji="1" lang="en-US" altLang="zh-CN" b="1" dirty="0"/>
              <a:t>GPT-4</a:t>
            </a:r>
            <a:r>
              <a:rPr kumimoji="1" lang="zh-CN" altLang="en-US" b="1" dirty="0"/>
              <a:t>回答：</a:t>
            </a:r>
            <a:endParaRPr kumimoji="1" lang="en-US" altLang="zh-CN" b="1" dirty="0"/>
          </a:p>
          <a:p>
            <a:pPr marL="285750" indent="-285750">
              <a:lnSpc>
                <a:spcPct val="150000"/>
              </a:lnSpc>
              <a:buFont typeface="Arial" panose="020B0604020202020204" pitchFamily="34" charset="0"/>
              <a:buChar char="•"/>
            </a:pPr>
            <a:r>
              <a:rPr kumimoji="1" lang="zh-CN" altLang="en-US" dirty="0"/>
              <a:t>详细的给出了实验步骤和细节，且实验细节均正确</a:t>
            </a:r>
            <a:endParaRPr kumimoji="1" lang="en-US" altLang="zh-CN" dirty="0"/>
          </a:p>
          <a:p>
            <a:pPr marL="285750" indent="-285750">
              <a:lnSpc>
                <a:spcPct val="150000"/>
              </a:lnSpc>
              <a:buFont typeface="Arial" panose="020B0604020202020204" pitchFamily="34" charset="0"/>
              <a:buChar char="•"/>
            </a:pPr>
            <a:r>
              <a:rPr kumimoji="1" lang="zh-CN" altLang="en-US" dirty="0"/>
              <a:t>给出针对</a:t>
            </a:r>
            <a:r>
              <a:rPr kumimoji="1" lang="en-US" altLang="zh-CN" dirty="0"/>
              <a:t>2</a:t>
            </a:r>
            <a:r>
              <a:rPr kumimoji="1" lang="zh-CN" altLang="en-US" dirty="0"/>
              <a:t>种影响因素的实验条件</a:t>
            </a:r>
            <a:endParaRPr kumimoji="1" lang="en-US" altLang="zh-CN" dirty="0"/>
          </a:p>
          <a:p>
            <a:pPr marL="742950" lvl="1" indent="-285750">
              <a:lnSpc>
                <a:spcPct val="150000"/>
              </a:lnSpc>
              <a:buFont typeface="Arial" panose="020B0604020202020204" pitchFamily="34" charset="0"/>
              <a:buChar char="•"/>
            </a:pPr>
            <a:r>
              <a:rPr kumimoji="1" lang="zh-CN" altLang="en-US" dirty="0"/>
              <a:t>电压：</a:t>
            </a:r>
            <a:r>
              <a:rPr kumimoji="1" lang="en-US" altLang="zh-CN" dirty="0"/>
              <a:t>50, 75, 100V</a:t>
            </a:r>
          </a:p>
          <a:p>
            <a:pPr marL="742950" lvl="1" indent="-285750">
              <a:lnSpc>
                <a:spcPct val="150000"/>
              </a:lnSpc>
              <a:buFont typeface="Arial" panose="020B0604020202020204" pitchFamily="34" charset="0"/>
              <a:buChar char="•"/>
            </a:pPr>
            <a:r>
              <a:rPr kumimoji="1" lang="zh-CN" altLang="en-US" dirty="0"/>
              <a:t>凝胶浓度：</a:t>
            </a:r>
            <a:r>
              <a:rPr kumimoji="1" lang="en-US" altLang="zh-CN" dirty="0"/>
              <a:t>1.0, 1.5, 2.0%</a:t>
            </a:r>
          </a:p>
        </p:txBody>
      </p:sp>
      <p:grpSp>
        <p:nvGrpSpPr>
          <p:cNvPr id="9" name="组合 8">
            <a:extLst>
              <a:ext uri="{FF2B5EF4-FFF2-40B4-BE49-F238E27FC236}">
                <a16:creationId xmlns:a16="http://schemas.microsoft.com/office/drawing/2014/main" id="{4F04FA1B-E47F-D913-083B-C129447C96B2}"/>
              </a:ext>
            </a:extLst>
          </p:cNvPr>
          <p:cNvGrpSpPr/>
          <p:nvPr/>
        </p:nvGrpSpPr>
        <p:grpSpPr>
          <a:xfrm>
            <a:off x="276068" y="1048145"/>
            <a:ext cx="5568171" cy="5336385"/>
            <a:chOff x="656213" y="1048145"/>
            <a:chExt cx="5568171" cy="5336385"/>
          </a:xfrm>
        </p:grpSpPr>
        <p:pic>
          <p:nvPicPr>
            <p:cNvPr id="10" name="图片 9" descr="文本&#10;&#10;描述已自动生成">
              <a:extLst>
                <a:ext uri="{FF2B5EF4-FFF2-40B4-BE49-F238E27FC236}">
                  <a16:creationId xmlns:a16="http://schemas.microsoft.com/office/drawing/2014/main" id="{E1476AD8-23B7-FE25-4871-675211DA1E2B}"/>
                </a:ext>
              </a:extLst>
            </p:cNvPr>
            <p:cNvPicPr>
              <a:picLocks noChangeAspect="1"/>
            </p:cNvPicPr>
            <p:nvPr/>
          </p:nvPicPr>
          <p:blipFill>
            <a:blip r:embed="rId2"/>
            <a:stretch>
              <a:fillRect/>
            </a:stretch>
          </p:blipFill>
          <p:spPr>
            <a:xfrm>
              <a:off x="680061" y="1048145"/>
              <a:ext cx="2067904" cy="2650087"/>
            </a:xfrm>
            <a:prstGeom prst="rect">
              <a:avLst/>
            </a:prstGeom>
          </p:spPr>
        </p:pic>
        <p:pic>
          <p:nvPicPr>
            <p:cNvPr id="11" name="图片 10" descr="图形用户界面, 文本, 应用程序&#10;&#10;描述已自动生成">
              <a:extLst>
                <a:ext uri="{FF2B5EF4-FFF2-40B4-BE49-F238E27FC236}">
                  <a16:creationId xmlns:a16="http://schemas.microsoft.com/office/drawing/2014/main" id="{09DDEE96-7D41-3031-A616-38ED591A6453}"/>
                </a:ext>
              </a:extLst>
            </p:cNvPr>
            <p:cNvPicPr>
              <a:picLocks noChangeAspect="1"/>
            </p:cNvPicPr>
            <p:nvPr/>
          </p:nvPicPr>
          <p:blipFill>
            <a:blip r:embed="rId3"/>
            <a:stretch>
              <a:fillRect/>
            </a:stretch>
          </p:blipFill>
          <p:spPr>
            <a:xfrm>
              <a:off x="2840719" y="1048145"/>
              <a:ext cx="2674748" cy="2650087"/>
            </a:xfrm>
            <a:prstGeom prst="rect">
              <a:avLst/>
            </a:prstGeom>
          </p:spPr>
        </p:pic>
        <p:pic>
          <p:nvPicPr>
            <p:cNvPr id="12" name="图片 11" descr="图形用户界面, 文本, 应用程序&#10;&#10;描述已自动生成">
              <a:extLst>
                <a:ext uri="{FF2B5EF4-FFF2-40B4-BE49-F238E27FC236}">
                  <a16:creationId xmlns:a16="http://schemas.microsoft.com/office/drawing/2014/main" id="{A5220BE4-832B-8DB3-94A8-D6860F69B5C6}"/>
                </a:ext>
              </a:extLst>
            </p:cNvPr>
            <p:cNvPicPr>
              <a:picLocks noChangeAspect="1"/>
            </p:cNvPicPr>
            <p:nvPr/>
          </p:nvPicPr>
          <p:blipFill>
            <a:blip r:embed="rId4"/>
            <a:stretch>
              <a:fillRect/>
            </a:stretch>
          </p:blipFill>
          <p:spPr>
            <a:xfrm>
              <a:off x="656213" y="3734443"/>
              <a:ext cx="2975031" cy="2650087"/>
            </a:xfrm>
            <a:prstGeom prst="rect">
              <a:avLst/>
            </a:prstGeom>
          </p:spPr>
        </p:pic>
        <p:pic>
          <p:nvPicPr>
            <p:cNvPr id="13" name="图片 12" descr="文本, 信件&#10;&#10;描述已自动生成">
              <a:extLst>
                <a:ext uri="{FF2B5EF4-FFF2-40B4-BE49-F238E27FC236}">
                  <a16:creationId xmlns:a16="http://schemas.microsoft.com/office/drawing/2014/main" id="{CDD8A11E-2817-9765-7512-C91FFF708267}"/>
                </a:ext>
              </a:extLst>
            </p:cNvPr>
            <p:cNvPicPr>
              <a:picLocks noChangeAspect="1"/>
            </p:cNvPicPr>
            <p:nvPr/>
          </p:nvPicPr>
          <p:blipFill>
            <a:blip r:embed="rId5"/>
            <a:stretch>
              <a:fillRect/>
            </a:stretch>
          </p:blipFill>
          <p:spPr>
            <a:xfrm>
              <a:off x="3718633" y="3734443"/>
              <a:ext cx="2505751" cy="2649600"/>
            </a:xfrm>
            <a:prstGeom prst="rect">
              <a:avLst/>
            </a:prstGeom>
          </p:spPr>
        </p:pic>
      </p:grpSp>
    </p:spTree>
    <p:extLst>
      <p:ext uri="{BB962C8B-B14F-4D97-AF65-F5344CB8AC3E}">
        <p14:creationId xmlns:p14="http://schemas.microsoft.com/office/powerpoint/2010/main" val="12298647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st">
      <a:majorFont>
        <a:latin typeface="Microsoft YaHei"/>
        <a:ea typeface="Microsoft YaHei"/>
        <a:cs typeface="Microsoft YaHei"/>
      </a:majorFont>
      <a:minorFont>
        <a:latin typeface="Microsoft YaHei"/>
        <a:ea typeface="Microsoft YaHei"/>
        <a:cs typeface="Microsoft YaHe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141405</TotalTime>
  <Words>5816</Words>
  <Application>Microsoft Macintosh PowerPoint</Application>
  <PresentationFormat>宽屏</PresentationFormat>
  <Paragraphs>727</Paragraphs>
  <Slides>40</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等线</vt:lpstr>
      <vt:lpstr>Microsoft YaHei</vt:lpstr>
      <vt:lpstr>Google Sans</vt:lpstr>
      <vt:lpstr>Arial</vt:lpstr>
      <vt:lpstr>Arial</vt:lpstr>
      <vt:lpstr>Cambria Math</vt:lpstr>
      <vt:lpstr>Helvetica Neue</vt:lpstr>
      <vt:lpstr>Custom Design</vt:lpstr>
      <vt:lpstr>PowerPoint 演示文稿</vt:lpstr>
      <vt:lpstr>站在AI的肩膀上艺术创作 AI生成作品获科罗拉多州博览会美术比赛大奖</vt:lpstr>
      <vt:lpstr>AI &amp; Science</vt:lpstr>
      <vt:lpstr>当下AI的能力到底发展到什么程度，AI能否超越人类？</vt:lpstr>
      <vt:lpstr>AI参与科学研究的传统范式：AI仅仅作为助手 案例：AlphaFold 2，一个令人尊敬且强大的蛋白质结构预测AI</vt:lpstr>
      <vt:lpstr>生物学闭环科学测试研究： 研究影响DNA凝胶电泳的因素</vt:lpstr>
      <vt:lpstr>生物学闭环科学测试研究： AI主脑科学家提出科学假设</vt:lpstr>
      <vt:lpstr>生物学闭环科学测试研究： AI主脑科学家基于可获取的真实的实验条件，修正科学假设</vt:lpstr>
      <vt:lpstr>生物学闭环科学测试研究： AI主脑科学家根据科学假设，设计并指导实验</vt:lpstr>
      <vt:lpstr>生物学闭环科学测试研究： AI主脑科学家将实验设计整理为人类易理解形式</vt:lpstr>
      <vt:lpstr>生物学闭环科学测试研究： 人类进行实验</vt:lpstr>
      <vt:lpstr>生物学闭环科学测试研究： 测试GPT-4是否具有DNA凝胶电泳典型实验结果图的概念</vt:lpstr>
      <vt:lpstr>生物学闭环科学测试研究： AI主脑科学家基于人类实验的反馈，提出关键实验结果的获取方法</vt:lpstr>
      <vt:lpstr>生物学闭环科学测试研究： 人类按照AI主脑科学家的要求，获取关健实验数据</vt:lpstr>
      <vt:lpstr>生物学闭环科学测试研究： AI主脑科学家在实验结果基础上提出统计分析方法并给出分析代码</vt:lpstr>
      <vt:lpstr>生物学闭环科学测试研究： 人类运行AI主脑科学家提供的统计分析代码</vt:lpstr>
      <vt:lpstr>生物学闭环科学测试研究： AI主脑科学家解读统计分析结果</vt:lpstr>
      <vt:lpstr>生物学闭环科学测试研究： AI主脑科学家将实验结果展示为图表</vt:lpstr>
      <vt:lpstr>生物学闭环科学测试研究： AI主脑科学家基于实验结果建立数学模型</vt:lpstr>
      <vt:lpstr>生物学闭环科学测试研究： 在真实的实验条件下，AI主脑根据真实的实验结果获得了真实的科研结论</vt:lpstr>
      <vt:lpstr>生物学闭环科学测试研究： 总结</vt:lpstr>
      <vt:lpstr>人类在科学研究中是否必要？ 本研究中HI在科研闭环中占据的功能位</vt:lpstr>
      <vt:lpstr>科学研究三位一体角色系统</vt:lpstr>
      <vt:lpstr>AI介导的五阶段科学革命</vt:lpstr>
      <vt:lpstr>AI介导的五阶段科学革命 阶段I：HI主导式研究（Stage I: HI-led Research）</vt:lpstr>
      <vt:lpstr>AI介导的五阶段科学革命 阶段II：AI助手式研究（Stage II: AI-assistant Research）</vt:lpstr>
      <vt:lpstr>AI介导的五阶段科学革命 阶段III：AI主脑式研究（Stage III: AI-masterbrain Research）</vt:lpstr>
      <vt:lpstr>AI介导的五阶段科学革命 阶段IV：AI闭环式研究（Stage IV: AI-closed-loop Research）</vt:lpstr>
      <vt:lpstr>AI介导的五阶段科学革命 阶段V：AI全栈式研究（Stage V: AI-full-stack Research）</vt:lpstr>
      <vt:lpstr>AI介导的五阶段科学革命 总结</vt:lpstr>
      <vt:lpstr>AI能够融通超越任何个人的广泛知识，作为人类科学家，我们实际上可以通过在不同研究领域向AI提问来寻求研究灵感！</vt:lpstr>
      <vt:lpstr>对于AI能力的忧虑 对于HI-AI面临潜在“主仆关系”逆转的忧虑</vt:lpstr>
      <vt:lpstr>对于AI能力的忧虑 对于人类在科学创造力方面的忧虑</vt:lpstr>
      <vt:lpstr>AI-HI紧密合作将成为新常态 AI主脑科学家评价本次AI-HI科研合作</vt:lpstr>
      <vt:lpstr>致谢</vt:lpstr>
      <vt:lpstr>相关资料</vt:lpstr>
      <vt:lpstr>PowerPoint 演示文稿</vt:lpstr>
      <vt:lpstr>PowerPoint 演示文稿</vt:lpstr>
      <vt:lpstr>AI成为科学第一推动者的潜在途径</vt:lpstr>
      <vt:lpstr>本次测试的不足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子杰</dc:creator>
  <cp:lastModifiedBy>子杰</cp:lastModifiedBy>
  <cp:revision>741</cp:revision>
  <cp:lastPrinted>2023-02-28T02:47:11Z</cp:lastPrinted>
  <dcterms:created xsi:type="dcterms:W3CDTF">2020-07-15T11:14:28Z</dcterms:created>
  <dcterms:modified xsi:type="dcterms:W3CDTF">2023-05-19T10:45:41Z</dcterms:modified>
</cp:coreProperties>
</file>